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0" r:id="rId1"/>
    <p:sldMasterId id="2147483787" r:id="rId2"/>
    <p:sldMasterId id="2147483796" r:id="rId3"/>
    <p:sldMasterId id="2147483799" r:id="rId4"/>
    <p:sldMasterId id="2147483805" r:id="rId5"/>
    <p:sldMasterId id="2147483807" r:id="rId6"/>
    <p:sldMasterId id="2147483809" r:id="rId7"/>
    <p:sldMasterId id="2147483811" r:id="rId8"/>
  </p:sldMasterIdLst>
  <p:notesMasterIdLst>
    <p:notesMasterId r:id="rId54"/>
  </p:notesMasterIdLst>
  <p:sldIdLst>
    <p:sldId id="393" r:id="rId9"/>
    <p:sldId id="278" r:id="rId10"/>
    <p:sldId id="279" r:id="rId11"/>
    <p:sldId id="365" r:id="rId12"/>
    <p:sldId id="400" r:id="rId13"/>
    <p:sldId id="415" r:id="rId14"/>
    <p:sldId id="420" r:id="rId15"/>
    <p:sldId id="418" r:id="rId16"/>
    <p:sldId id="364" r:id="rId17"/>
    <p:sldId id="401" r:id="rId18"/>
    <p:sldId id="413" r:id="rId19"/>
    <p:sldId id="412" r:id="rId20"/>
    <p:sldId id="381" r:id="rId21"/>
    <p:sldId id="408" r:id="rId22"/>
    <p:sldId id="416" r:id="rId23"/>
    <p:sldId id="395" r:id="rId24"/>
    <p:sldId id="382" r:id="rId25"/>
    <p:sldId id="383" r:id="rId26"/>
    <p:sldId id="384" r:id="rId27"/>
    <p:sldId id="417" r:id="rId28"/>
    <p:sldId id="403" r:id="rId29"/>
    <p:sldId id="387" r:id="rId30"/>
    <p:sldId id="409" r:id="rId31"/>
    <p:sldId id="410" r:id="rId32"/>
    <p:sldId id="389" r:id="rId33"/>
    <p:sldId id="414" r:id="rId34"/>
    <p:sldId id="407" r:id="rId35"/>
    <p:sldId id="363" r:id="rId36"/>
    <p:sldId id="421" r:id="rId37"/>
    <p:sldId id="423" r:id="rId38"/>
    <p:sldId id="426" r:id="rId39"/>
    <p:sldId id="425" r:id="rId40"/>
    <p:sldId id="437" r:id="rId41"/>
    <p:sldId id="429" r:id="rId42"/>
    <p:sldId id="430" r:id="rId43"/>
    <p:sldId id="432" r:id="rId44"/>
    <p:sldId id="433" r:id="rId45"/>
    <p:sldId id="434" r:id="rId46"/>
    <p:sldId id="436" r:id="rId47"/>
    <p:sldId id="438" r:id="rId48"/>
    <p:sldId id="439" r:id="rId49"/>
    <p:sldId id="441" r:id="rId50"/>
    <p:sldId id="442" r:id="rId51"/>
    <p:sldId id="443" r:id="rId52"/>
    <p:sldId id="440" r:id="rId5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15" autoAdjust="0"/>
    <p:restoredTop sz="90929"/>
  </p:normalViewPr>
  <p:slideViewPr>
    <p:cSldViewPr>
      <p:cViewPr varScale="1">
        <p:scale>
          <a:sx n="102" d="100"/>
          <a:sy n="102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84D54145-EBB8-4D38-852A-18636EDA6604}" type="datetimeFigureOut">
              <a:rPr lang="nl-NL"/>
              <a:pPr>
                <a:defRPr/>
              </a:pPr>
              <a:t>23-2-2021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40B4BC-8AF8-4FA9-8B21-98BAD0F6DA14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759127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63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54100" indent="-209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76375" indent="-209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98650" indent="-209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3558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130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02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274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D784BA-B277-44A6-8CC3-2AB513C75AA2}" type="slidenum">
              <a:rPr lang="nl-NL" altLang="nl-BE">
                <a:solidFill>
                  <a:prstClr val="black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lang="nl-NL" altLang="nl-BE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027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altLang="nl-BE" sz="1300" b="1" u="sng"/>
              <a:t>Pijnbestrijding met geneesmiddelen : principes van de Wereldgezondheidsorganisatie : gouden standaard</a:t>
            </a:r>
          </a:p>
          <a:p>
            <a:pPr eaLnBrk="1" hangingPunct="1"/>
            <a:r>
              <a:rPr lang="nl-NL" altLang="nl-BE" sz="1300"/>
              <a:t>Wanneer een geneesmiddel van een bepaalde trap, voldoende gedoseerd, onvoldoende pijnstilling geeft, dan schakelt men over naar een hogere trap, al niet gecombineerd met een co-analgeticum.</a:t>
            </a:r>
          </a:p>
          <a:p>
            <a:pPr eaLnBrk="1" hangingPunct="1"/>
            <a:r>
              <a:rPr lang="nl-NL" altLang="nl-BE" sz="1300"/>
              <a:t>Trap 1  paracetamol / NSAI</a:t>
            </a:r>
          </a:p>
          <a:p>
            <a:pPr eaLnBrk="1" hangingPunct="1"/>
            <a:r>
              <a:rPr lang="nl-NL" altLang="nl-BE" sz="1300"/>
              <a:t>Trap 2  codeine / tramadol / dextropropoxyfeen /  buprenorfine</a:t>
            </a:r>
          </a:p>
          <a:p>
            <a:pPr eaLnBrk="1" hangingPunct="1"/>
            <a:r>
              <a:rPr lang="nl-NL" altLang="nl-BE" sz="1300"/>
              <a:t>Trap 3  morfine / fentanyl / metadon </a:t>
            </a:r>
          </a:p>
          <a:p>
            <a:pPr eaLnBrk="1" hangingPunct="1">
              <a:buFontTx/>
              <a:buChar char="•"/>
            </a:pPr>
            <a:r>
              <a:rPr lang="nl-NL" altLang="nl-BE" sz="1300"/>
              <a:t>Aangepast aan het pijntype : nociceptief de ladder, neuropathisch co-analgetica</a:t>
            </a:r>
          </a:p>
          <a:p>
            <a:pPr eaLnBrk="1" hangingPunct="1">
              <a:buFontTx/>
              <a:buChar char="•"/>
            </a:pPr>
            <a:r>
              <a:rPr lang="nl-NL" altLang="nl-BE" sz="1300"/>
              <a:t>Aangepaste dosering : individueel getitreed</a:t>
            </a:r>
          </a:p>
          <a:p>
            <a:pPr eaLnBrk="1" hangingPunct="1">
              <a:buFontTx/>
              <a:buChar char="•"/>
            </a:pPr>
            <a:r>
              <a:rPr lang="nl-NL" altLang="nl-BE" sz="1300"/>
              <a:t>Tijdsinterval volgens werkingsduur van het geneesmiddel : vaste tijdstippen om de pijn voor te zijn</a:t>
            </a:r>
          </a:p>
          <a:p>
            <a:pPr eaLnBrk="1" hangingPunct="1">
              <a:buFontTx/>
              <a:buChar char="•"/>
            </a:pPr>
            <a:r>
              <a:rPr lang="nl-NL" altLang="nl-BE" sz="1300"/>
              <a:t>Toedieningsweg moet zo min mogelijk belastend zijn : oraal of transdermaal</a:t>
            </a:r>
          </a:p>
          <a:p>
            <a:pPr eaLnBrk="1" hangingPunct="1">
              <a:buFontTx/>
              <a:buChar char="•"/>
            </a:pPr>
            <a:r>
              <a:rPr lang="nl-NL" altLang="nl-BE" sz="1300"/>
              <a:t>Steeds balans maken tussen goede effecten en neveneffecten.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63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54100" indent="-209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76375" indent="-209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98650" indent="-209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3558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130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02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274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6354DB-4AF4-4A50-85E5-0BB4EAFEA5A8}" type="slidenum">
              <a:rPr lang="nl-NL" altLang="nl-BE">
                <a:solidFill>
                  <a:prstClr val="black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lang="nl-NL" altLang="nl-BE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BE" alt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0B4BC-8AF8-4FA9-8B21-98BAD0F6DA14}" type="slidenum">
              <a:rPr lang="nl-NL" altLang="nl-BE" smtClean="0"/>
              <a:pPr/>
              <a:t>37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14593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916834"/>
            <a:ext cx="7772400" cy="866527"/>
          </a:xfrm>
        </p:spPr>
        <p:txBody>
          <a:bodyPr/>
          <a:lstStyle>
            <a:lvl1pPr algn="r">
              <a:defRPr>
                <a:solidFill>
                  <a:srgbClr val="546D2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2783359"/>
            <a:ext cx="7776864" cy="792088"/>
          </a:xfrm>
        </p:spPr>
        <p:txBody>
          <a:bodyPr/>
          <a:lstStyle>
            <a:lvl1pPr marL="0" indent="0" algn="r">
              <a:buNone/>
              <a:defRPr>
                <a:solidFill>
                  <a:srgbClr val="464646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te bewerken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79513" y="6356352"/>
            <a:ext cx="144016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6464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ACBA718-17D6-4996-A915-319F545013C6}" type="slidenum">
              <a:rPr lang="en-US" altLang="nl-BE" smtClean="0"/>
              <a:pPr/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520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546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17D0FAD-8B53-4CFF-B5C1-A3F088CE035B}" type="datetimeFigureOut">
              <a:rPr lang="nl-BE" smtClean="0"/>
              <a:t>23/02/2021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3205535-F5C3-413B-B3EB-C5A1598F00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784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03439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13516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916834"/>
            <a:ext cx="7772400" cy="866527"/>
          </a:xfrm>
        </p:spPr>
        <p:txBody>
          <a:bodyPr/>
          <a:lstStyle>
            <a:lvl1pPr algn="r">
              <a:defRPr>
                <a:solidFill>
                  <a:srgbClr val="546D2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2783359"/>
            <a:ext cx="7776864" cy="792088"/>
          </a:xfrm>
        </p:spPr>
        <p:txBody>
          <a:bodyPr/>
          <a:lstStyle>
            <a:lvl1pPr marL="0" indent="0" algn="r">
              <a:buNone/>
              <a:defRPr>
                <a:solidFill>
                  <a:srgbClr val="464646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te bewerken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79513" y="6356352"/>
            <a:ext cx="144016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6464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BB5E240-CF92-4D9D-A4F0-34EBF0AF8D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575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92698"/>
            <a:ext cx="7772400" cy="1470025"/>
          </a:xfrm>
          <a:prstGeom prst="rect">
            <a:avLst/>
          </a:prstGeom>
          <a:noFill/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180456"/>
            <a:ext cx="3888432" cy="38408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5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4917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17D0FAD-8B53-4CFF-B5C1-A3F088CE035B}" type="datetimeFigureOut">
              <a:rPr lang="nl-BE" smtClean="0"/>
              <a:t>23/02/2021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3205535-F5C3-413B-B3EB-C5A1598F00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96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92702"/>
            <a:ext cx="7772400" cy="1470025"/>
          </a:xfrm>
          <a:prstGeom prst="rect">
            <a:avLst/>
          </a:prstGeom>
          <a:noFill/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180456"/>
            <a:ext cx="3888432" cy="29047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5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9696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92702"/>
            <a:ext cx="7772400" cy="1470025"/>
          </a:xfrm>
          <a:prstGeom prst="rect">
            <a:avLst/>
          </a:prstGeom>
          <a:noFill/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180456"/>
            <a:ext cx="3888432" cy="34087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5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2593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78080" y="6356356"/>
            <a:ext cx="658416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3E0D20-9960-4626-B18B-AF33E0972817}" type="slidenum">
              <a:rPr lang="en-US" smtClean="0"/>
              <a:pPr/>
              <a:t>‹nr.›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2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3" y="4797152"/>
            <a:ext cx="4896544" cy="566738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512" y="188640"/>
            <a:ext cx="5472608" cy="4114800"/>
          </a:xfrm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 marL="0" indent="0">
              <a:buNone/>
              <a:defRPr sz="2400">
                <a:solidFill>
                  <a:srgbClr val="464646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513" y="5373216"/>
            <a:ext cx="4896544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79512" y="6356352"/>
            <a:ext cx="1296144" cy="365125"/>
          </a:xfrm>
          <a:prstGeom prst="rect">
            <a:avLst/>
          </a:prstGeom>
        </p:spPr>
        <p:txBody>
          <a:bodyPr/>
          <a:lstStyle/>
          <a:p>
            <a:fld id="{E993B328-50CC-411E-9224-74FA9941DA1E}" type="slidenum">
              <a:rPr lang="en-US" altLang="nl-BE" smtClean="0"/>
              <a:pPr/>
              <a:t>‹nr.›</a:t>
            </a:fld>
            <a:endParaRPr lang="en-US" altLang="nl-BE"/>
          </a:p>
        </p:txBody>
      </p:sp>
      <p:sp>
        <p:nvSpPr>
          <p:cNvPr id="8" name="Tijdelijke aanduiding voor dianummer 5"/>
          <p:cNvSpPr txBox="1">
            <a:spLocks/>
          </p:cNvSpPr>
          <p:nvPr/>
        </p:nvSpPr>
        <p:spPr>
          <a:xfrm>
            <a:off x="179513" y="6356352"/>
            <a:ext cx="144016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rgbClr val="46464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2DA7CF-9A39-4F2D-9845-244388C71C45}" type="slidenum">
              <a:rPr lang="nl-BE" sz="1350" smtClean="0"/>
              <a:pPr/>
              <a:t>‹nr.›</a:t>
            </a:fld>
            <a:endParaRPr lang="nl-BE" sz="1350" dirty="0"/>
          </a:p>
        </p:txBody>
      </p:sp>
    </p:spTree>
    <p:extLst>
      <p:ext uri="{BB962C8B-B14F-4D97-AF65-F5344CB8AC3E}">
        <p14:creationId xmlns:p14="http://schemas.microsoft.com/office/powerpoint/2010/main" val="324801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7544" y="155679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4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78080" y="6356356"/>
            <a:ext cx="658416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3E0D20-9960-4626-B18B-AF33E0972817}" type="slidenum">
              <a:rPr lang="en-US" smtClean="0"/>
              <a:pPr/>
              <a:t>‹nr.›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4599416" y="155679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2465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el en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546D2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78080" y="6356356"/>
            <a:ext cx="658416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3E0D20-9960-4626-B18B-AF33E0972817}" type="slidenum">
              <a:rPr lang="en-US" smtClean="0"/>
              <a:pPr/>
              <a:t>‹nr.›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92704"/>
            <a:ext cx="7772400" cy="1470025"/>
          </a:xfrm>
          <a:prstGeom prst="rect">
            <a:avLst/>
          </a:prstGeom>
          <a:noFill/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180456"/>
            <a:ext cx="3888432" cy="38408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5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0538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92706"/>
            <a:ext cx="7772400" cy="1470025"/>
          </a:xfrm>
          <a:prstGeom prst="rect">
            <a:avLst/>
          </a:prstGeom>
          <a:noFill/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180456"/>
            <a:ext cx="3888432" cy="38408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5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1026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92708"/>
            <a:ext cx="7772400" cy="1470025"/>
          </a:xfrm>
          <a:prstGeom prst="rect">
            <a:avLst/>
          </a:prstGeom>
          <a:noFill/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180456"/>
            <a:ext cx="3888432" cy="38408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5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9295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92710"/>
            <a:ext cx="7772400" cy="1470025"/>
          </a:xfrm>
          <a:prstGeom prst="rect">
            <a:avLst/>
          </a:prstGeom>
          <a:noFill/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180456"/>
            <a:ext cx="3888432" cy="38408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5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0728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86D0-281F-4C60-81F7-B67F0DF94344}" type="slidenum">
              <a:rPr lang="en-US" altLang="nl-BE" smtClean="0"/>
              <a:pPr/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74801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DDC8F-AED1-43FE-BE11-1AD5ECC26377}" type="slidenum">
              <a:rPr lang="en-US" altLang="nl-BE"/>
              <a:pPr/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16666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E7DCCA-3724-42C1-9354-51A8223C2E6D}" type="slidenum">
              <a:rPr lang="en-US" altLang="nl-BE"/>
              <a:pPr/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8115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A378D-C31F-4AD0-B4BD-FA213A809FCD}" type="slidenum">
              <a:rPr lang="en-US" altLang="nl-BE"/>
              <a:pPr/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8032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4009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>
                <a:solidFill>
                  <a:srgbClr val="464646"/>
                </a:solidFill>
              </a:defRPr>
            </a:lvl1pPr>
            <a:lvl2pPr>
              <a:defRPr sz="1800">
                <a:solidFill>
                  <a:srgbClr val="464646"/>
                </a:solidFill>
              </a:defRPr>
            </a:lvl2pPr>
            <a:lvl3pPr>
              <a:defRPr sz="1500">
                <a:solidFill>
                  <a:srgbClr val="464646"/>
                </a:solidFill>
              </a:defRPr>
            </a:lvl3pPr>
            <a:lvl4pPr>
              <a:defRPr sz="1350">
                <a:solidFill>
                  <a:srgbClr val="464646"/>
                </a:solidFill>
              </a:defRPr>
            </a:lvl4pPr>
            <a:lvl5pPr>
              <a:defRPr sz="1350">
                <a:solidFill>
                  <a:srgbClr val="464646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>
                <a:solidFill>
                  <a:srgbClr val="464646"/>
                </a:solidFill>
              </a:defRPr>
            </a:lvl1pPr>
            <a:lvl2pPr>
              <a:defRPr sz="1800">
                <a:solidFill>
                  <a:srgbClr val="464646"/>
                </a:solidFill>
              </a:defRPr>
            </a:lvl2pPr>
            <a:lvl3pPr>
              <a:defRPr sz="1500">
                <a:solidFill>
                  <a:srgbClr val="464646"/>
                </a:solidFill>
              </a:defRPr>
            </a:lvl3pPr>
            <a:lvl4pPr>
              <a:defRPr sz="1350">
                <a:solidFill>
                  <a:srgbClr val="464646"/>
                </a:solidFill>
              </a:defRPr>
            </a:lvl4pPr>
            <a:lvl5pPr>
              <a:defRPr sz="1350">
                <a:solidFill>
                  <a:srgbClr val="464646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045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255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28600" y="17099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51520" y="3429002"/>
            <a:ext cx="7056784" cy="272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79513" y="6356352"/>
            <a:ext cx="144016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6464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78D1065-0C04-4754-A794-CC450AB4DACE}" type="slidenum">
              <a:rPr lang="en-US" altLang="nl-BE" smtClean="0"/>
              <a:pPr/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37196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xStyles>
    <p:titleStyle>
      <a:lvl1pPr algn="r" defTabSz="685800" rtl="0" eaLnBrk="1" latinLnBrk="0" hangingPunct="1">
        <a:spcBef>
          <a:spcPct val="0"/>
        </a:spcBef>
        <a:buNone/>
        <a:defRPr sz="3300" kern="1200">
          <a:solidFill>
            <a:srgbClr val="546D2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64646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rgbClr val="464646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64646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rgbClr val="464646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rgbClr val="464646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3054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xStyles>
    <p:titleStyle>
      <a:lvl1pPr algn="r" defTabSz="685800" rtl="0" eaLnBrk="1" latinLnBrk="0" hangingPunct="1">
        <a:spcBef>
          <a:spcPct val="0"/>
        </a:spcBef>
        <a:buNone/>
        <a:defRPr sz="3300" kern="1200">
          <a:solidFill>
            <a:srgbClr val="546D2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64646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rgbClr val="464646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64646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rgbClr val="464646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rgbClr val="464646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76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86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34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19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05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53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755650" y="1412875"/>
            <a:ext cx="7993063" cy="3455988"/>
          </a:xfrm>
        </p:spPr>
        <p:txBody>
          <a:bodyPr/>
          <a:lstStyle/>
          <a:p>
            <a:pPr algn="ctr"/>
            <a:r>
              <a:rPr lang="nl-BE" altLang="nl-BE" sz="4000" b="1">
                <a:solidFill>
                  <a:srgbClr val="FF0000"/>
                </a:solidFill>
              </a:rPr>
              <a:t>Casus </a:t>
            </a:r>
            <a:r>
              <a:rPr lang="nl-BE" altLang="nl-BE" sz="4000" b="1" smtClean="0">
                <a:solidFill>
                  <a:srgbClr val="FF0000"/>
                </a:solidFill>
              </a:rPr>
              <a:t>1 Pijn</a:t>
            </a:r>
            <a:r>
              <a:rPr lang="nl-BE" altLang="nl-BE" b="1" dirty="0">
                <a:solidFill>
                  <a:srgbClr val="FF0000"/>
                </a:solidFill>
              </a:rPr>
              <a:t/>
            </a:r>
            <a:br>
              <a:rPr lang="nl-BE" altLang="nl-BE" b="1" dirty="0">
                <a:solidFill>
                  <a:srgbClr val="FF0000"/>
                </a:solidFill>
              </a:rPr>
            </a:br>
            <a:r>
              <a:rPr lang="nl-BE" altLang="nl-BE" sz="2800" b="1" dirty="0" err="1">
                <a:solidFill>
                  <a:srgbClr val="FF0000"/>
                </a:solidFill>
              </a:rPr>
              <a:t>Bridging</a:t>
            </a:r>
            <a:r>
              <a:rPr lang="nl-BE" altLang="nl-BE" sz="2800" b="1" dirty="0">
                <a:solidFill>
                  <a:srgbClr val="FF0000"/>
                </a:solidFill>
              </a:rPr>
              <a:t> </a:t>
            </a:r>
            <a:r>
              <a:rPr lang="nl-BE" altLang="nl-BE" sz="2800" b="1" dirty="0" err="1">
                <a:solidFill>
                  <a:srgbClr val="FF0000"/>
                </a:solidFill>
              </a:rPr>
              <a:t>the</a:t>
            </a:r>
            <a:r>
              <a:rPr lang="nl-BE" altLang="nl-BE" sz="2800" b="1" dirty="0">
                <a:solidFill>
                  <a:srgbClr val="FF0000"/>
                </a:solidFill>
              </a:rPr>
              <a:t> gap</a:t>
            </a:r>
            <a:r>
              <a:rPr lang="nl-BE" altLang="nl-BE" dirty="0"/>
              <a:t/>
            </a:r>
            <a:br>
              <a:rPr lang="nl-BE" altLang="nl-BE" dirty="0"/>
            </a:br>
            <a:r>
              <a:rPr lang="nl-BE" altLang="nl-BE" dirty="0"/>
              <a:t/>
            </a:r>
            <a:br>
              <a:rPr lang="nl-BE" altLang="nl-BE" dirty="0"/>
            </a:br>
            <a:r>
              <a:rPr lang="nl-BE" altLang="nl-BE" sz="2400" dirty="0"/>
              <a:t>Dr. Peter Demeulenaere</a:t>
            </a:r>
            <a:br>
              <a:rPr lang="nl-BE" altLang="nl-BE" sz="2400" dirty="0"/>
            </a:br>
            <a:r>
              <a:rPr lang="nl-BE" altLang="nl-BE" sz="2400" dirty="0"/>
              <a:t>Palliatieve zorg GZA ziekenhuizen </a:t>
            </a:r>
            <a:br>
              <a:rPr lang="nl-BE" altLang="nl-BE" sz="2400" dirty="0"/>
            </a:br>
            <a:r>
              <a:rPr lang="nl-BE" altLang="nl-BE" sz="2000" dirty="0"/>
              <a:t>24 februari 2021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b="1" dirty="0">
                <a:solidFill>
                  <a:srgbClr val="FF0000"/>
                </a:solidFill>
              </a:rPr>
              <a:t>Mogelijke aanpak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3356992"/>
            <a:ext cx="7992888" cy="2797773"/>
          </a:xfrm>
        </p:spPr>
        <p:txBody>
          <a:bodyPr/>
          <a:lstStyle/>
          <a:p>
            <a:r>
              <a:rPr lang="nl-BE" dirty="0"/>
              <a:t>Een SC spuitdrijver met morfine starten ?</a:t>
            </a:r>
          </a:p>
          <a:p>
            <a:r>
              <a:rPr lang="nl-BE" dirty="0"/>
              <a:t>De palliatieve thuiszorg PHA bellen ? </a:t>
            </a:r>
          </a:p>
          <a:p>
            <a:r>
              <a:rPr lang="nl-BE" dirty="0" err="1"/>
              <a:t>Rilatine</a:t>
            </a:r>
            <a:r>
              <a:rPr lang="nl-BE" dirty="0"/>
              <a:t>® starten om de patiënt minder suf te maken ?</a:t>
            </a:r>
          </a:p>
          <a:p>
            <a:r>
              <a:rPr lang="nl-BE" dirty="0"/>
              <a:t>Anxiolytica voorzien type </a:t>
            </a:r>
            <a:r>
              <a:rPr lang="nl-BE" dirty="0" err="1"/>
              <a:t>Xanax</a:t>
            </a:r>
            <a:r>
              <a:rPr lang="nl-BE" dirty="0"/>
              <a:t>® ? </a:t>
            </a:r>
          </a:p>
          <a:p>
            <a:r>
              <a:rPr lang="nl-BE" dirty="0"/>
              <a:t>Gebruik maken van co-analgetica ?  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254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nl-BE" altLang="nl-BE" sz="4000" b="1" dirty="0">
                <a:solidFill>
                  <a:srgbClr val="FF0000"/>
                </a:solidFill>
              </a:rPr>
              <a:t>Bijwerkingen </a:t>
            </a:r>
            <a:r>
              <a:rPr lang="nl-BE" altLang="nl-BE" sz="4000" b="1" dirty="0" smtClean="0">
                <a:solidFill>
                  <a:srgbClr val="FF0000"/>
                </a:solidFill>
              </a:rPr>
              <a:t>opioïden</a:t>
            </a:r>
            <a:endParaRPr lang="nl-BE" altLang="nl-BE" sz="4000" b="1" dirty="0">
              <a:solidFill>
                <a:srgbClr val="FF0000"/>
              </a:solidFill>
            </a:endParaRPr>
          </a:p>
        </p:txBody>
      </p:sp>
      <p:sp>
        <p:nvSpPr>
          <p:cNvPr id="27651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r>
              <a:rPr lang="nl-BE" altLang="nl-BE" sz="2800" u="sng" dirty="0" err="1">
                <a:solidFill>
                  <a:schemeClr val="tx1"/>
                </a:solidFill>
              </a:rPr>
              <a:t>Transiënt</a:t>
            </a:r>
            <a:r>
              <a:rPr lang="nl-BE" altLang="nl-BE" sz="2800" dirty="0">
                <a:solidFill>
                  <a:schemeClr val="tx1"/>
                </a:solidFill>
              </a:rPr>
              <a:t> </a:t>
            </a:r>
            <a:r>
              <a:rPr lang="nl-BE" altLang="nl-BE" sz="2400" dirty="0">
                <a:solidFill>
                  <a:srgbClr val="FF0000"/>
                </a:solidFill>
              </a:rPr>
              <a:t>(gewenning)</a:t>
            </a:r>
          </a:p>
          <a:p>
            <a:pPr lvl="1"/>
            <a:r>
              <a:rPr lang="nl-BE" altLang="nl-BE" sz="2400" dirty="0">
                <a:solidFill>
                  <a:schemeClr val="tx1"/>
                </a:solidFill>
              </a:rPr>
              <a:t>Braken, nausea</a:t>
            </a:r>
          </a:p>
          <a:p>
            <a:pPr lvl="1"/>
            <a:r>
              <a:rPr lang="nl-BE" altLang="nl-BE" sz="2400" dirty="0">
                <a:solidFill>
                  <a:schemeClr val="tx1"/>
                </a:solidFill>
              </a:rPr>
              <a:t>Sufheid</a:t>
            </a:r>
          </a:p>
          <a:p>
            <a:pPr lvl="1"/>
            <a:r>
              <a:rPr lang="nl-BE" altLang="nl-BE" sz="2400" dirty="0">
                <a:solidFill>
                  <a:schemeClr val="tx1"/>
                </a:solidFill>
              </a:rPr>
              <a:t>AH depressie</a:t>
            </a:r>
          </a:p>
          <a:p>
            <a:pPr lvl="1"/>
            <a:endParaRPr lang="nl-BE" altLang="nl-BE" sz="2400" dirty="0">
              <a:solidFill>
                <a:schemeClr val="tx1"/>
              </a:solidFill>
            </a:endParaRPr>
          </a:p>
          <a:p>
            <a:r>
              <a:rPr lang="nl-BE" altLang="nl-BE" sz="2800" u="sng" dirty="0">
                <a:solidFill>
                  <a:schemeClr val="tx1"/>
                </a:solidFill>
              </a:rPr>
              <a:t>Blijvend</a:t>
            </a:r>
            <a:r>
              <a:rPr lang="nl-BE" altLang="nl-BE" sz="2800" dirty="0">
                <a:solidFill>
                  <a:schemeClr val="tx1"/>
                </a:solidFill>
              </a:rPr>
              <a:t> </a:t>
            </a:r>
            <a:r>
              <a:rPr lang="nl-BE" altLang="nl-BE" sz="2400" dirty="0">
                <a:solidFill>
                  <a:srgbClr val="FF0000"/>
                </a:solidFill>
              </a:rPr>
              <a:t>(geen </a:t>
            </a:r>
            <a:r>
              <a:rPr lang="nl-BE" altLang="nl-BE" sz="2400" dirty="0" smtClean="0">
                <a:solidFill>
                  <a:srgbClr val="FF0000"/>
                </a:solidFill>
              </a:rPr>
              <a:t>gewenning</a:t>
            </a:r>
            <a:r>
              <a:rPr lang="nl-BE" altLang="nl-BE" sz="2400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nl-BE" altLang="nl-BE" sz="2400" dirty="0">
                <a:solidFill>
                  <a:schemeClr val="tx1"/>
                </a:solidFill>
              </a:rPr>
              <a:t>Constipatie</a:t>
            </a:r>
          </a:p>
          <a:p>
            <a:pPr lvl="1"/>
            <a:r>
              <a:rPr lang="nl-BE" altLang="nl-BE" sz="2400" dirty="0">
                <a:solidFill>
                  <a:schemeClr val="tx1"/>
                </a:solidFill>
              </a:rPr>
              <a:t>Delier (zie verder)</a:t>
            </a:r>
          </a:p>
        </p:txBody>
      </p:sp>
    </p:spTree>
    <p:extLst>
      <p:ext uri="{BB962C8B-B14F-4D97-AF65-F5344CB8AC3E}">
        <p14:creationId xmlns:p14="http://schemas.microsoft.com/office/powerpoint/2010/main" val="364687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17708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nl-BE" altLang="nl-BE" sz="4000" b="1" dirty="0">
                <a:solidFill>
                  <a:srgbClr val="FF0000"/>
                </a:solidFill>
              </a:rPr>
              <a:t>Co-analgetica </a:t>
            </a:r>
            <a:br>
              <a:rPr lang="nl-BE" altLang="nl-BE" sz="4000" b="1" dirty="0">
                <a:solidFill>
                  <a:srgbClr val="FF0000"/>
                </a:solidFill>
              </a:rPr>
            </a:br>
            <a:r>
              <a:rPr lang="nl-BE" altLang="nl-BE" sz="3100" b="1" dirty="0" err="1">
                <a:solidFill>
                  <a:srgbClr val="FF0000"/>
                </a:solidFill>
              </a:rPr>
              <a:t>Opioid</a:t>
            </a:r>
            <a:r>
              <a:rPr lang="nl-BE" altLang="nl-BE" sz="3100" b="1" dirty="0">
                <a:solidFill>
                  <a:srgbClr val="FF0000"/>
                </a:solidFill>
              </a:rPr>
              <a:t> sparende therapie</a:t>
            </a:r>
          </a:p>
        </p:txBody>
      </p:sp>
      <p:sp>
        <p:nvSpPr>
          <p:cNvPr id="32771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2060848"/>
            <a:ext cx="8064896" cy="3672408"/>
          </a:xfrm>
        </p:spPr>
        <p:txBody>
          <a:bodyPr>
            <a:normAutofit lnSpcReduction="10000"/>
          </a:bodyPr>
          <a:lstStyle/>
          <a:p>
            <a:r>
              <a:rPr lang="nl-BE" altLang="nl-BE" sz="2400" dirty="0">
                <a:solidFill>
                  <a:schemeClr val="tx1"/>
                </a:solidFill>
              </a:rPr>
              <a:t>Palliatieve chemo- of radiotherapie</a:t>
            </a:r>
          </a:p>
          <a:p>
            <a:r>
              <a:rPr lang="nl-BE" altLang="nl-BE" sz="2400" dirty="0" err="1">
                <a:solidFill>
                  <a:schemeClr val="tx1"/>
                </a:solidFill>
              </a:rPr>
              <a:t>Interventionele</a:t>
            </a:r>
            <a:r>
              <a:rPr lang="nl-BE" altLang="nl-BE" sz="2400" dirty="0">
                <a:solidFill>
                  <a:schemeClr val="tx1"/>
                </a:solidFill>
              </a:rPr>
              <a:t> technieken : vroeg genoeg </a:t>
            </a:r>
            <a:r>
              <a:rPr lang="nl-BE" altLang="nl-BE" sz="2400" dirty="0" smtClean="0">
                <a:solidFill>
                  <a:schemeClr val="tx1"/>
                </a:solidFill>
              </a:rPr>
              <a:t>toepassen!</a:t>
            </a:r>
            <a:endParaRPr lang="nl-BE" altLang="nl-BE" sz="2400" dirty="0">
              <a:solidFill>
                <a:schemeClr val="tx1"/>
              </a:solidFill>
            </a:endParaRPr>
          </a:p>
          <a:p>
            <a:r>
              <a:rPr lang="nl-BE" altLang="nl-BE" sz="2400" dirty="0" err="1">
                <a:solidFill>
                  <a:schemeClr val="tx1"/>
                </a:solidFill>
              </a:rPr>
              <a:t>Corticosteroiden</a:t>
            </a:r>
            <a:r>
              <a:rPr lang="nl-BE" altLang="nl-BE" sz="2400" dirty="0">
                <a:solidFill>
                  <a:schemeClr val="tx1"/>
                </a:solidFill>
              </a:rPr>
              <a:t> : </a:t>
            </a:r>
            <a:r>
              <a:rPr lang="nl-BE" altLang="nl-BE" sz="2400" dirty="0" err="1">
                <a:solidFill>
                  <a:schemeClr val="tx1"/>
                </a:solidFill>
              </a:rPr>
              <a:t>Medrol</a:t>
            </a:r>
            <a:r>
              <a:rPr lang="nl-BE" altLang="nl-BE" sz="2400" dirty="0">
                <a:solidFill>
                  <a:schemeClr val="tx1"/>
                </a:solidFill>
              </a:rPr>
              <a:t>®, </a:t>
            </a:r>
            <a:r>
              <a:rPr lang="nl-BE" altLang="nl-BE" sz="2400" dirty="0" err="1">
                <a:solidFill>
                  <a:schemeClr val="tx1"/>
                </a:solidFill>
              </a:rPr>
              <a:t>dexametasone</a:t>
            </a:r>
            <a:endParaRPr lang="nl-BE" altLang="nl-BE" sz="2400" dirty="0">
              <a:solidFill>
                <a:schemeClr val="tx1"/>
              </a:solidFill>
            </a:endParaRPr>
          </a:p>
          <a:p>
            <a:r>
              <a:rPr lang="nl-BE" altLang="nl-BE" sz="2400" dirty="0">
                <a:solidFill>
                  <a:schemeClr val="tx1"/>
                </a:solidFill>
              </a:rPr>
              <a:t>NSAI : </a:t>
            </a:r>
            <a:r>
              <a:rPr lang="nl-BE" altLang="nl-BE" sz="2400" dirty="0" err="1">
                <a:solidFill>
                  <a:schemeClr val="tx1"/>
                </a:solidFill>
              </a:rPr>
              <a:t>Gambaran</a:t>
            </a:r>
            <a:r>
              <a:rPr lang="nl-BE" altLang="nl-BE" sz="2400" dirty="0">
                <a:solidFill>
                  <a:schemeClr val="tx1"/>
                </a:solidFill>
              </a:rPr>
              <a:t>®, </a:t>
            </a:r>
            <a:r>
              <a:rPr lang="nl-BE" altLang="nl-BE" sz="2400" dirty="0" err="1">
                <a:solidFill>
                  <a:schemeClr val="tx1"/>
                </a:solidFill>
              </a:rPr>
              <a:t>Celebrex</a:t>
            </a:r>
            <a:r>
              <a:rPr lang="nl-BE" altLang="nl-BE" sz="2400" dirty="0">
                <a:solidFill>
                  <a:schemeClr val="tx1"/>
                </a:solidFill>
              </a:rPr>
              <a:t>®</a:t>
            </a:r>
          </a:p>
          <a:p>
            <a:r>
              <a:rPr lang="nl-BE" altLang="nl-BE" sz="2400" dirty="0">
                <a:solidFill>
                  <a:schemeClr val="tx1"/>
                </a:solidFill>
              </a:rPr>
              <a:t>Antidepressiva : </a:t>
            </a:r>
            <a:r>
              <a:rPr lang="nl-BE" altLang="nl-BE" sz="2400" dirty="0" err="1">
                <a:solidFill>
                  <a:schemeClr val="tx1"/>
                </a:solidFill>
              </a:rPr>
              <a:t>Redomex</a:t>
            </a:r>
            <a:r>
              <a:rPr lang="nl-BE" altLang="nl-BE" sz="2400" dirty="0">
                <a:solidFill>
                  <a:schemeClr val="tx1"/>
                </a:solidFill>
              </a:rPr>
              <a:t>®, </a:t>
            </a:r>
            <a:r>
              <a:rPr lang="nl-BE" altLang="nl-BE" sz="2400" dirty="0" err="1">
                <a:solidFill>
                  <a:schemeClr val="tx1"/>
                </a:solidFill>
              </a:rPr>
              <a:t>Cymbalta</a:t>
            </a:r>
            <a:r>
              <a:rPr lang="nl-BE" altLang="nl-BE" sz="2400" dirty="0">
                <a:solidFill>
                  <a:schemeClr val="tx1"/>
                </a:solidFill>
              </a:rPr>
              <a:t>®, </a:t>
            </a:r>
            <a:r>
              <a:rPr lang="nl-BE" altLang="nl-BE" sz="2400" dirty="0" err="1">
                <a:solidFill>
                  <a:schemeClr val="tx1"/>
                </a:solidFill>
              </a:rPr>
              <a:t>Efexor</a:t>
            </a:r>
            <a:r>
              <a:rPr lang="nl-BE" altLang="nl-BE" sz="2400" dirty="0">
                <a:solidFill>
                  <a:schemeClr val="tx1"/>
                </a:solidFill>
              </a:rPr>
              <a:t>®</a:t>
            </a:r>
          </a:p>
          <a:p>
            <a:r>
              <a:rPr lang="nl-BE" altLang="nl-BE" sz="2400" dirty="0">
                <a:solidFill>
                  <a:schemeClr val="tx1"/>
                </a:solidFill>
              </a:rPr>
              <a:t>Anti-epileptica : </a:t>
            </a:r>
            <a:r>
              <a:rPr lang="nl-BE" altLang="nl-BE" sz="2400" dirty="0" err="1">
                <a:solidFill>
                  <a:schemeClr val="tx1"/>
                </a:solidFill>
              </a:rPr>
              <a:t>Neurontin</a:t>
            </a:r>
            <a:r>
              <a:rPr lang="nl-BE" altLang="nl-BE" sz="2400" dirty="0">
                <a:solidFill>
                  <a:schemeClr val="tx1"/>
                </a:solidFill>
              </a:rPr>
              <a:t>®, Lyrica®, </a:t>
            </a:r>
            <a:r>
              <a:rPr lang="nl-BE" altLang="nl-BE" sz="2400" dirty="0" err="1">
                <a:solidFill>
                  <a:schemeClr val="tx1"/>
                </a:solidFill>
              </a:rPr>
              <a:t>Tegretol</a:t>
            </a:r>
            <a:r>
              <a:rPr lang="nl-BE" altLang="nl-BE" sz="2400" dirty="0">
                <a:solidFill>
                  <a:schemeClr val="tx1"/>
                </a:solidFill>
              </a:rPr>
              <a:t>®</a:t>
            </a:r>
          </a:p>
          <a:p>
            <a:r>
              <a:rPr lang="nl-BE" altLang="nl-BE" sz="2400" dirty="0" err="1">
                <a:solidFill>
                  <a:schemeClr val="tx1"/>
                </a:solidFill>
              </a:rPr>
              <a:t>Lidocaine</a:t>
            </a:r>
            <a:r>
              <a:rPr lang="nl-BE" altLang="nl-BE" sz="2400" dirty="0">
                <a:solidFill>
                  <a:schemeClr val="tx1"/>
                </a:solidFill>
              </a:rPr>
              <a:t> : </a:t>
            </a:r>
            <a:r>
              <a:rPr lang="nl-BE" altLang="nl-BE" sz="2400" dirty="0" err="1">
                <a:solidFill>
                  <a:schemeClr val="tx1"/>
                </a:solidFill>
              </a:rPr>
              <a:t>Versatis</a:t>
            </a:r>
            <a:r>
              <a:rPr lang="nl-BE" altLang="nl-BE" sz="2400" dirty="0">
                <a:solidFill>
                  <a:schemeClr val="tx1"/>
                </a:solidFill>
              </a:rPr>
              <a:t>® patch</a:t>
            </a:r>
          </a:p>
          <a:p>
            <a:r>
              <a:rPr lang="nl-BE" altLang="nl-BE" sz="2400" dirty="0" err="1">
                <a:solidFill>
                  <a:schemeClr val="tx1"/>
                </a:solidFill>
              </a:rPr>
              <a:t>Anti-cholinergica</a:t>
            </a:r>
            <a:r>
              <a:rPr lang="nl-BE" altLang="nl-BE" sz="2400" dirty="0">
                <a:solidFill>
                  <a:schemeClr val="tx1"/>
                </a:solidFill>
              </a:rPr>
              <a:t> : </a:t>
            </a:r>
            <a:r>
              <a:rPr lang="nl-BE" altLang="nl-BE" sz="2400" dirty="0" err="1">
                <a:solidFill>
                  <a:schemeClr val="tx1"/>
                </a:solidFill>
              </a:rPr>
              <a:t>Buscopan</a:t>
            </a:r>
            <a:r>
              <a:rPr lang="nl-BE" altLang="nl-BE" sz="2400" dirty="0">
                <a:solidFill>
                  <a:schemeClr val="tx1"/>
                </a:solidFill>
              </a:rPr>
              <a:t>®</a:t>
            </a:r>
          </a:p>
          <a:p>
            <a:r>
              <a:rPr lang="nl-BE" altLang="nl-BE" sz="2400" dirty="0">
                <a:solidFill>
                  <a:schemeClr val="tx1"/>
                </a:solidFill>
              </a:rPr>
              <a:t>Benzodiazepines : </a:t>
            </a:r>
            <a:r>
              <a:rPr lang="nl-BE" altLang="nl-BE" sz="2400" dirty="0" err="1">
                <a:solidFill>
                  <a:schemeClr val="tx1"/>
                </a:solidFill>
              </a:rPr>
              <a:t>Rivotril</a:t>
            </a:r>
            <a:r>
              <a:rPr lang="nl-BE" altLang="nl-BE" sz="2400" dirty="0">
                <a:solidFill>
                  <a:schemeClr val="tx1"/>
                </a:solidFill>
              </a:rPr>
              <a:t>®, Valium®</a:t>
            </a:r>
          </a:p>
        </p:txBody>
      </p:sp>
    </p:spTree>
    <p:extLst>
      <p:ext uri="{BB962C8B-B14F-4D97-AF65-F5344CB8AC3E}">
        <p14:creationId xmlns:p14="http://schemas.microsoft.com/office/powerpoint/2010/main" val="161300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1403350" y="476250"/>
            <a:ext cx="5867400" cy="914400"/>
          </a:xfrm>
        </p:spPr>
        <p:txBody>
          <a:bodyPr>
            <a:normAutofit/>
          </a:bodyPr>
          <a:lstStyle/>
          <a:p>
            <a:pPr algn="ctr"/>
            <a:r>
              <a:rPr lang="nl-BE" altLang="nl-BE" sz="4000" b="1" dirty="0">
                <a:solidFill>
                  <a:srgbClr val="FF0000"/>
                </a:solidFill>
              </a:rPr>
              <a:t>Hector (5)</a:t>
            </a:r>
          </a:p>
        </p:txBody>
      </p:sp>
      <p:sp>
        <p:nvSpPr>
          <p:cNvPr id="29699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00808"/>
            <a:ext cx="7992888" cy="4104456"/>
          </a:xfrm>
        </p:spPr>
        <p:txBody>
          <a:bodyPr/>
          <a:lstStyle/>
          <a:p>
            <a:pPr>
              <a:defRPr/>
            </a:pPr>
            <a:r>
              <a:rPr lang="nl-BE" altLang="nl-BE" sz="2400" dirty="0">
                <a:solidFill>
                  <a:schemeClr val="tx1"/>
                </a:solidFill>
              </a:rPr>
              <a:t>Er worden nu ook corticoïden toegevoegd : 3 x 4 mg </a:t>
            </a:r>
            <a:r>
              <a:rPr lang="nl-BE" altLang="nl-BE" sz="2400" dirty="0" err="1">
                <a:solidFill>
                  <a:schemeClr val="tx1"/>
                </a:solidFill>
              </a:rPr>
              <a:t>dexamethasone</a:t>
            </a:r>
            <a:r>
              <a:rPr lang="nl-BE" altLang="nl-BE" sz="2400" dirty="0">
                <a:solidFill>
                  <a:schemeClr val="tx1"/>
                </a:solidFill>
              </a:rPr>
              <a:t> per dag PO</a:t>
            </a:r>
          </a:p>
          <a:p>
            <a:pPr>
              <a:defRPr/>
            </a:pPr>
            <a:r>
              <a:rPr lang="nl-BE" altLang="nl-BE" sz="2400" dirty="0">
                <a:solidFill>
                  <a:schemeClr val="tx1"/>
                </a:solidFill>
              </a:rPr>
              <a:t>Maar de pijn blijft moeilijk onder controle te krijgen, en patiënt klaagt nu ook van schietende pijnen in de sacrale regio (VAS 8) </a:t>
            </a:r>
          </a:p>
          <a:p>
            <a:pPr>
              <a:defRPr/>
            </a:pPr>
            <a:r>
              <a:rPr lang="nl-BE" altLang="nl-BE" sz="2400" dirty="0">
                <a:solidFill>
                  <a:schemeClr val="tx1"/>
                </a:solidFill>
              </a:rPr>
              <a:t>Er wordt overgeschakeld op </a:t>
            </a:r>
            <a:r>
              <a:rPr lang="nl-BE" altLang="nl-BE" sz="2400" dirty="0" err="1">
                <a:solidFill>
                  <a:schemeClr val="tx1"/>
                </a:solidFill>
              </a:rPr>
              <a:t>Transtec</a:t>
            </a:r>
            <a:r>
              <a:rPr lang="nl-BE" altLang="nl-BE" sz="2400" dirty="0">
                <a:solidFill>
                  <a:schemeClr val="tx1"/>
                </a:solidFill>
              </a:rPr>
              <a:t>®-patch 3 x 70 </a:t>
            </a:r>
            <a:r>
              <a:rPr lang="nl-BE" altLang="nl-BE" sz="2400" dirty="0" err="1">
                <a:solidFill>
                  <a:schemeClr val="tx1"/>
                </a:solidFill>
              </a:rPr>
              <a:t>ug</a:t>
            </a:r>
            <a:r>
              <a:rPr lang="nl-BE" altLang="nl-BE" sz="2400" dirty="0">
                <a:solidFill>
                  <a:schemeClr val="tx1"/>
                </a:solidFill>
              </a:rPr>
              <a:t> per uur TD (</a:t>
            </a:r>
            <a:r>
              <a:rPr lang="nl-BE" altLang="nl-BE" sz="2400" u="sng" dirty="0" err="1">
                <a:solidFill>
                  <a:schemeClr val="tx1"/>
                </a:solidFill>
              </a:rPr>
              <a:t>opioïd</a:t>
            </a:r>
            <a:r>
              <a:rPr lang="nl-BE" altLang="nl-BE" sz="2400" u="sng" dirty="0">
                <a:solidFill>
                  <a:schemeClr val="tx1"/>
                </a:solidFill>
              </a:rPr>
              <a:t>-rotatie</a:t>
            </a:r>
            <a:r>
              <a:rPr lang="nl-BE" altLang="nl-BE" sz="2400" dirty="0">
                <a:solidFill>
                  <a:schemeClr val="tx1"/>
                </a:solidFill>
              </a:rPr>
              <a:t>)</a:t>
            </a:r>
          </a:p>
          <a:p>
            <a:pPr>
              <a:defRPr/>
            </a:pPr>
            <a:r>
              <a:rPr lang="nl-BE" altLang="nl-BE" sz="2400" dirty="0">
                <a:solidFill>
                  <a:schemeClr val="tx1"/>
                </a:solidFill>
              </a:rPr>
              <a:t>Er is ook een factor </a:t>
            </a:r>
            <a:r>
              <a:rPr lang="nl-BE" altLang="nl-BE" sz="2400" u="sng" dirty="0">
                <a:solidFill>
                  <a:schemeClr val="tx1"/>
                </a:solidFill>
              </a:rPr>
              <a:t>'totale pijn</a:t>
            </a:r>
            <a:r>
              <a:rPr lang="nl-BE" altLang="nl-BE" sz="2400" dirty="0">
                <a:solidFill>
                  <a:schemeClr val="tx1"/>
                </a:solidFill>
              </a:rPr>
              <a:t>' : Hector vraagt heel veel aandacht en is gespannen, vooral naar de avond toe : pijn is duidelijk een communicatiemiddel !</a:t>
            </a:r>
            <a:endParaRPr lang="nl-BE" altLang="nl-BE" sz="2400" dirty="0">
              <a:solidFill>
                <a:srgbClr val="00B050"/>
              </a:solidFill>
            </a:endParaRPr>
          </a:p>
          <a:p>
            <a:pPr marL="0" indent="0">
              <a:buFontTx/>
              <a:buNone/>
              <a:defRPr/>
            </a:pPr>
            <a:endParaRPr lang="nl-BE" altLang="nl-BE" sz="2400" dirty="0">
              <a:solidFill>
                <a:srgbClr val="00B050"/>
              </a:solidFill>
            </a:endParaRPr>
          </a:p>
        </p:txBody>
      </p:sp>
      <p:sp>
        <p:nvSpPr>
          <p:cNvPr id="1024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439863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DFB1E7-CDC6-4D5F-9EF9-9BCC80049098}" type="slidenum">
              <a:rPr lang="nl-NL" altLang="nl-BE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nl-NL" altLang="nl-BE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913"/>
            <a:ext cx="7632847" cy="914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fr-BE" altLang="nl-BE" sz="4400" b="1" dirty="0">
                <a:solidFill>
                  <a:srgbClr val="FF0000"/>
                </a:solidFill>
              </a:rPr>
              <a:t>Concept totale </a:t>
            </a:r>
            <a:r>
              <a:rPr lang="fr-BE" altLang="nl-BE" sz="4400" b="1" dirty="0" err="1">
                <a:solidFill>
                  <a:srgbClr val="FF0000"/>
                </a:solidFill>
              </a:rPr>
              <a:t>pijn</a:t>
            </a:r>
            <a:endParaRPr lang="nl-NL" altLang="nl-BE" sz="4400" b="1" dirty="0">
              <a:solidFill>
                <a:srgbClr val="FF0000"/>
              </a:solidFill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2176463" y="2667000"/>
            <a:ext cx="6815137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660066"/>
              </a:buClr>
              <a:buSzPct val="75000"/>
              <a:buFont typeface="Wingdings" panose="05000000000000000000" pitchFamily="2" charset="2"/>
              <a:buChar char="t"/>
            </a:pPr>
            <a:endParaRPr lang="nl-NL" altLang="nl-BE" sz="2000"/>
          </a:p>
          <a:p>
            <a:pPr eaLnBrk="1" hangingPunct="1">
              <a:lnSpc>
                <a:spcPct val="90000"/>
              </a:lnSpc>
              <a:buClr>
                <a:srgbClr val="660066"/>
              </a:buClr>
              <a:buSzPct val="75000"/>
              <a:buFont typeface="Wingdings" panose="05000000000000000000" pitchFamily="2" charset="2"/>
              <a:buChar char="t"/>
            </a:pPr>
            <a:endParaRPr lang="nl-NL" altLang="nl-BE" sz="2000"/>
          </a:p>
          <a:p>
            <a:pPr eaLnBrk="1" hangingPunct="1">
              <a:lnSpc>
                <a:spcPct val="90000"/>
              </a:lnSpc>
              <a:buClr>
                <a:srgbClr val="660066"/>
              </a:buClr>
              <a:buSzPct val="75000"/>
              <a:buFont typeface="Wingdings" panose="05000000000000000000" pitchFamily="2" charset="2"/>
              <a:buChar char="t"/>
            </a:pPr>
            <a:endParaRPr lang="nl-NL" altLang="nl-BE" sz="2000"/>
          </a:p>
          <a:p>
            <a:pPr eaLnBrk="1" hangingPunct="1">
              <a:lnSpc>
                <a:spcPct val="90000"/>
              </a:lnSpc>
              <a:buClr>
                <a:srgbClr val="660066"/>
              </a:buClr>
              <a:buSzPct val="75000"/>
              <a:buFont typeface="Wingdings" panose="05000000000000000000" pitchFamily="2" charset="2"/>
              <a:buChar char="t"/>
            </a:pPr>
            <a:endParaRPr lang="nl-NL" altLang="nl-BE" sz="2000"/>
          </a:p>
          <a:p>
            <a:pPr eaLnBrk="1" hangingPunct="1">
              <a:lnSpc>
                <a:spcPct val="90000"/>
              </a:lnSpc>
              <a:buClr>
                <a:srgbClr val="660066"/>
              </a:buClr>
              <a:buSzPct val="75000"/>
              <a:buFont typeface="Wingdings" panose="05000000000000000000" pitchFamily="2" charset="2"/>
              <a:buChar char="t"/>
            </a:pPr>
            <a:endParaRPr lang="nl-NL" altLang="nl-BE" sz="2000"/>
          </a:p>
          <a:p>
            <a:pPr eaLnBrk="1" hangingPunct="1">
              <a:lnSpc>
                <a:spcPct val="90000"/>
              </a:lnSpc>
              <a:buClr>
                <a:srgbClr val="660066"/>
              </a:buClr>
              <a:buSzPct val="75000"/>
              <a:buFont typeface="Wingdings" panose="05000000000000000000" pitchFamily="2" charset="2"/>
              <a:buChar char="t"/>
            </a:pPr>
            <a:endParaRPr lang="nl-NL" altLang="nl-BE" sz="2000"/>
          </a:p>
          <a:p>
            <a:pPr eaLnBrk="1" hangingPunct="1">
              <a:lnSpc>
                <a:spcPct val="90000"/>
              </a:lnSpc>
              <a:buClr>
                <a:srgbClr val="660066"/>
              </a:buClr>
              <a:buSzPct val="75000"/>
              <a:buFont typeface="Wingdings" panose="05000000000000000000" pitchFamily="2" charset="2"/>
              <a:buChar char="t"/>
            </a:pPr>
            <a:endParaRPr lang="nl-NL" altLang="nl-BE" sz="2000"/>
          </a:p>
          <a:p>
            <a:pPr eaLnBrk="1" hangingPunct="1">
              <a:lnSpc>
                <a:spcPct val="90000"/>
              </a:lnSpc>
              <a:buClr>
                <a:srgbClr val="660066"/>
              </a:buClr>
              <a:buSzPct val="75000"/>
              <a:buFont typeface="Wingdings" panose="05000000000000000000" pitchFamily="2" charset="2"/>
              <a:buNone/>
            </a:pPr>
            <a:r>
              <a:rPr lang="nl-NL" altLang="nl-BE" sz="2000"/>
              <a:t>							</a:t>
            </a:r>
            <a:r>
              <a:rPr lang="nl-NL" altLang="nl-BE" sz="1400" b="1"/>
              <a:t>C</a:t>
            </a:r>
            <a:r>
              <a:rPr lang="nl-BE" altLang="nl-BE" sz="1400" b="1"/>
              <a:t>ecily</a:t>
            </a:r>
            <a:r>
              <a:rPr lang="nl-NL" altLang="nl-BE" sz="1400"/>
              <a:t> </a:t>
            </a:r>
          </a:p>
          <a:p>
            <a:pPr eaLnBrk="1" hangingPunct="1">
              <a:lnSpc>
                <a:spcPct val="90000"/>
              </a:lnSpc>
              <a:buClr>
                <a:srgbClr val="660066"/>
              </a:buClr>
              <a:buSzPct val="75000"/>
              <a:buFont typeface="Wingdings" panose="05000000000000000000" pitchFamily="2" charset="2"/>
              <a:buNone/>
            </a:pPr>
            <a:r>
              <a:rPr lang="nl-NL" altLang="nl-BE" sz="1400"/>
              <a:t>							</a:t>
            </a:r>
            <a:r>
              <a:rPr lang="nl-NL" altLang="nl-BE" sz="1400" b="1"/>
              <a:t>Saunders</a:t>
            </a:r>
          </a:p>
          <a:p>
            <a:pPr eaLnBrk="1" hangingPunct="1">
              <a:lnSpc>
                <a:spcPct val="90000"/>
              </a:lnSpc>
              <a:buClr>
                <a:srgbClr val="660066"/>
              </a:buClr>
              <a:buSzPct val="75000"/>
              <a:buFont typeface="Wingdings" panose="05000000000000000000" pitchFamily="2" charset="2"/>
              <a:buNone/>
            </a:pPr>
            <a:r>
              <a:rPr lang="nl-NL" altLang="nl-BE" sz="2000"/>
              <a:t>							</a:t>
            </a:r>
          </a:p>
        </p:txBody>
      </p:sp>
      <p:sp>
        <p:nvSpPr>
          <p:cNvPr id="21506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439863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A6E44E-3A31-4B2C-83BB-A8393163AA67}" type="slidenum">
              <a:rPr lang="nl-NL" altLang="nl-BE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nl-NL" altLang="nl-BE" sz="1400">
              <a:solidFill>
                <a:srgbClr val="000000"/>
              </a:solidFill>
            </a:endParaRPr>
          </a:p>
        </p:txBody>
      </p:sp>
      <p:pic>
        <p:nvPicPr>
          <p:cNvPr id="21509" name="Picture 4" descr="sca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228" y="1628800"/>
            <a:ext cx="532765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1763713" y="31416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BE" altLang="nl-BE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2271713" y="3430588"/>
            <a:ext cx="1287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nl-BE" sz="1600" dirty="0" err="1">
                <a:solidFill>
                  <a:srgbClr val="FF0000"/>
                </a:solidFill>
              </a:rPr>
              <a:t>Sexuele</a:t>
            </a:r>
            <a:r>
              <a:rPr lang="nl-BE" altLang="nl-BE" sz="1600" dirty="0">
                <a:solidFill>
                  <a:srgbClr val="FF0000"/>
                </a:solidFill>
              </a:rPr>
              <a:t> pijn</a:t>
            </a:r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2271713" y="4043387"/>
            <a:ext cx="1366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nl-BE" sz="1600" dirty="0">
                <a:solidFill>
                  <a:srgbClr val="FF0000"/>
                </a:solidFill>
              </a:rPr>
              <a:t>Culturele pijn</a:t>
            </a:r>
          </a:p>
        </p:txBody>
      </p:sp>
      <p:sp>
        <p:nvSpPr>
          <p:cNvPr id="21513" name="AutoShape 8"/>
          <p:cNvSpPr>
            <a:spLocks noChangeArrowheads="1"/>
          </p:cNvSpPr>
          <p:nvPr/>
        </p:nvSpPr>
        <p:spPr bwMode="auto">
          <a:xfrm>
            <a:off x="3491880" y="3825899"/>
            <a:ext cx="647700" cy="217488"/>
          </a:xfrm>
          <a:prstGeom prst="rightArrow">
            <a:avLst>
              <a:gd name="adj1" fmla="val 50000"/>
              <a:gd name="adj2" fmla="val 74452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BE" altLang="nl-BE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62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333375"/>
            <a:ext cx="5867400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nl-BE" altLang="nl-BE" sz="4000" b="1" dirty="0" err="1">
                <a:solidFill>
                  <a:srgbClr val="FF0000"/>
                </a:solidFill>
              </a:rPr>
              <a:t>Opioïdrotatie</a:t>
            </a:r>
            <a:endParaRPr lang="nl-NL" altLang="nl-BE" sz="4000" b="1" dirty="0">
              <a:solidFill>
                <a:srgbClr val="FF0000"/>
              </a:solidFill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484313"/>
            <a:ext cx="8353053" cy="4321175"/>
          </a:xfrm>
        </p:spPr>
        <p:txBody>
          <a:bodyPr/>
          <a:lstStyle/>
          <a:p>
            <a:pPr eaLnBrk="1" hangingPunct="1"/>
            <a:r>
              <a:rPr lang="nl-BE" altLang="nl-BE" sz="2400" dirty="0">
                <a:solidFill>
                  <a:schemeClr val="tx1"/>
                </a:solidFill>
              </a:rPr>
              <a:t>Individuele patiënt reageert soms beter op het ene dan op het andere </a:t>
            </a:r>
            <a:r>
              <a:rPr lang="nl-BE" altLang="nl-BE" sz="2400" dirty="0" err="1">
                <a:solidFill>
                  <a:schemeClr val="tx1"/>
                </a:solidFill>
              </a:rPr>
              <a:t>opioïd</a:t>
            </a:r>
            <a:r>
              <a:rPr lang="nl-BE" altLang="nl-BE" sz="2400" dirty="0">
                <a:solidFill>
                  <a:schemeClr val="tx1"/>
                </a:solidFill>
              </a:rPr>
              <a:t> (analgesie, bijwerkingen)</a:t>
            </a:r>
          </a:p>
          <a:p>
            <a:pPr eaLnBrk="1" hangingPunct="1"/>
            <a:r>
              <a:rPr lang="nl-BE" altLang="nl-BE" sz="2400" dirty="0">
                <a:solidFill>
                  <a:schemeClr val="tx1"/>
                </a:solidFill>
              </a:rPr>
              <a:t>Uitvoeren </a:t>
            </a:r>
            <a:r>
              <a:rPr lang="nl-BE" altLang="nl-BE" sz="2400" dirty="0" err="1">
                <a:solidFill>
                  <a:schemeClr val="tx1"/>
                </a:solidFill>
              </a:rPr>
              <a:t>opioïdrotatie</a:t>
            </a:r>
            <a:r>
              <a:rPr lang="nl-BE" altLang="nl-BE" sz="2400" dirty="0">
                <a:solidFill>
                  <a:schemeClr val="tx1"/>
                </a:solidFill>
              </a:rPr>
              <a:t>: bij patiënten die onvoldoende analgesie hebben </a:t>
            </a:r>
            <a:r>
              <a:rPr lang="nl-BE" altLang="nl-BE" sz="2400" u="sng" dirty="0">
                <a:solidFill>
                  <a:schemeClr val="tx1"/>
                </a:solidFill>
              </a:rPr>
              <a:t>of</a:t>
            </a:r>
            <a:r>
              <a:rPr lang="nl-BE" altLang="nl-BE" sz="2400" dirty="0">
                <a:solidFill>
                  <a:schemeClr val="tx1"/>
                </a:solidFill>
              </a:rPr>
              <a:t> die te veel neveneffecten ervaren</a:t>
            </a:r>
          </a:p>
          <a:p>
            <a:pPr eaLnBrk="1" hangingPunct="1"/>
            <a:r>
              <a:rPr lang="nl-BE" altLang="nl-BE" sz="2400" dirty="0">
                <a:solidFill>
                  <a:schemeClr val="tx1"/>
                </a:solidFill>
              </a:rPr>
              <a:t>Bij elke switch bestaat gevaar voor </a:t>
            </a:r>
            <a:r>
              <a:rPr lang="nl-BE" altLang="nl-BE" sz="2400" dirty="0" err="1">
                <a:solidFill>
                  <a:schemeClr val="tx1"/>
                </a:solidFill>
              </a:rPr>
              <a:t>overdosage</a:t>
            </a:r>
            <a:r>
              <a:rPr lang="nl-BE" altLang="nl-BE" sz="2400" dirty="0">
                <a:solidFill>
                  <a:schemeClr val="tx1"/>
                </a:solidFill>
              </a:rPr>
              <a:t> (door onvolledige kruistolerantie)</a:t>
            </a:r>
          </a:p>
          <a:p>
            <a:pPr lvl="1" eaLnBrk="1" hangingPunct="1"/>
            <a:r>
              <a:rPr lang="nl-BE" altLang="nl-BE" sz="1600" dirty="0" err="1">
                <a:solidFill>
                  <a:schemeClr val="tx1"/>
                </a:solidFill>
              </a:rPr>
              <a:t>i.g.v</a:t>
            </a:r>
            <a:r>
              <a:rPr lang="nl-BE" altLang="nl-BE" sz="1600" dirty="0">
                <a:solidFill>
                  <a:schemeClr val="tx1"/>
                </a:solidFill>
              </a:rPr>
              <a:t>. bijwerkingen : 75% </a:t>
            </a:r>
            <a:r>
              <a:rPr lang="nl-BE" altLang="nl-BE" sz="1600" dirty="0" err="1">
                <a:solidFill>
                  <a:schemeClr val="tx1"/>
                </a:solidFill>
              </a:rPr>
              <a:t>equi-analgetische</a:t>
            </a:r>
            <a:r>
              <a:rPr lang="nl-BE" altLang="nl-BE" sz="1600" dirty="0">
                <a:solidFill>
                  <a:schemeClr val="tx1"/>
                </a:solidFill>
              </a:rPr>
              <a:t> dosis</a:t>
            </a:r>
          </a:p>
          <a:p>
            <a:pPr lvl="1" eaLnBrk="1" hangingPunct="1"/>
            <a:r>
              <a:rPr lang="nl-BE" altLang="nl-BE" sz="1600" dirty="0" err="1">
                <a:solidFill>
                  <a:schemeClr val="tx1"/>
                </a:solidFill>
              </a:rPr>
              <a:t>i.g.v</a:t>
            </a:r>
            <a:r>
              <a:rPr lang="nl-BE" altLang="nl-BE" sz="1600" dirty="0">
                <a:solidFill>
                  <a:schemeClr val="tx1"/>
                </a:solidFill>
              </a:rPr>
              <a:t>. onvoldoende analgesie : 100% </a:t>
            </a:r>
            <a:r>
              <a:rPr lang="nl-BE" altLang="nl-BE" sz="1600" dirty="0" err="1">
                <a:solidFill>
                  <a:schemeClr val="tx1"/>
                </a:solidFill>
              </a:rPr>
              <a:t>equi-analgetische</a:t>
            </a:r>
            <a:r>
              <a:rPr lang="nl-BE" altLang="nl-BE" sz="1600" dirty="0">
                <a:solidFill>
                  <a:schemeClr val="tx1"/>
                </a:solidFill>
              </a:rPr>
              <a:t> dosis</a:t>
            </a:r>
          </a:p>
          <a:p>
            <a:pPr eaLnBrk="1" hangingPunct="1"/>
            <a:r>
              <a:rPr lang="nl-BE" altLang="nl-BE" sz="2400" dirty="0">
                <a:solidFill>
                  <a:schemeClr val="tx1"/>
                </a:solidFill>
              </a:rPr>
              <a:t>Bij </a:t>
            </a:r>
            <a:r>
              <a:rPr lang="nl-BE" altLang="nl-BE" sz="2400" dirty="0" smtClean="0">
                <a:solidFill>
                  <a:schemeClr val="tx1"/>
                </a:solidFill>
              </a:rPr>
              <a:t>een </a:t>
            </a:r>
            <a:r>
              <a:rPr lang="nl-BE" altLang="nl-BE" sz="2400" dirty="0" err="1" smtClean="0">
                <a:solidFill>
                  <a:schemeClr val="tx1"/>
                </a:solidFill>
              </a:rPr>
              <a:t>opioïd</a:t>
            </a:r>
            <a:r>
              <a:rPr lang="nl-BE" altLang="nl-BE" sz="2400" dirty="0" smtClean="0">
                <a:solidFill>
                  <a:schemeClr val="tx1"/>
                </a:solidFill>
              </a:rPr>
              <a:t>-switch </a:t>
            </a:r>
            <a:r>
              <a:rPr lang="nl-BE" altLang="nl-BE" sz="2400" dirty="0">
                <a:solidFill>
                  <a:schemeClr val="tx1"/>
                </a:solidFill>
              </a:rPr>
              <a:t>kunnen soms kortstondig </a:t>
            </a:r>
            <a:r>
              <a:rPr lang="nl-BE" altLang="nl-BE" sz="2400" dirty="0" err="1" smtClean="0">
                <a:solidFill>
                  <a:schemeClr val="tx1"/>
                </a:solidFill>
              </a:rPr>
              <a:t>dervingsverschijnselen</a:t>
            </a:r>
            <a:r>
              <a:rPr lang="nl-BE" altLang="nl-BE" sz="2400" dirty="0" smtClean="0">
                <a:solidFill>
                  <a:schemeClr val="tx1"/>
                </a:solidFill>
              </a:rPr>
              <a:t> </a:t>
            </a:r>
            <a:r>
              <a:rPr lang="nl-BE" altLang="nl-BE" sz="2400" dirty="0">
                <a:solidFill>
                  <a:schemeClr val="tx1"/>
                </a:solidFill>
              </a:rPr>
              <a:t>optreden (door inwerking op verschillende </a:t>
            </a:r>
            <a:r>
              <a:rPr lang="nl-BE" altLang="nl-BE" sz="2400" dirty="0" err="1">
                <a:solidFill>
                  <a:schemeClr val="tx1"/>
                </a:solidFill>
              </a:rPr>
              <a:t>opioïd</a:t>
            </a:r>
            <a:r>
              <a:rPr lang="nl-BE" altLang="nl-BE" sz="2400" dirty="0">
                <a:solidFill>
                  <a:schemeClr val="tx1"/>
                </a:solidFill>
              </a:rPr>
              <a:t>-receptoren)</a:t>
            </a:r>
            <a:endParaRPr lang="nl-NL" altLang="nl-BE" sz="2400" dirty="0">
              <a:solidFill>
                <a:schemeClr val="tx1"/>
              </a:solidFill>
            </a:endParaRPr>
          </a:p>
        </p:txBody>
      </p:sp>
      <p:sp>
        <p:nvSpPr>
          <p:cNvPr id="31746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439863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C2AF2D-F58A-418F-8908-4469C8E22C2F}" type="slidenum">
              <a:rPr lang="nl-NL" altLang="nl-BE" sz="1400">
                <a:solidFill>
                  <a:prstClr val="black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nl-NL" altLang="nl-BE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56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nl-BE" altLang="nl-BE" sz="4000" b="1" dirty="0">
                <a:solidFill>
                  <a:srgbClr val="FF0000"/>
                </a:solidFill>
              </a:rPr>
              <a:t>Hector (6)</a:t>
            </a:r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l-BE" altLang="nl-BE" sz="2800" u="sng" dirty="0">
                <a:solidFill>
                  <a:schemeClr val="tx1"/>
                </a:solidFill>
              </a:rPr>
              <a:t>Hector neemt dus nu </a:t>
            </a:r>
          </a:p>
          <a:p>
            <a:pPr marL="0" indent="0">
              <a:buFontTx/>
              <a:buNone/>
            </a:pPr>
            <a:endParaRPr lang="nl-BE" altLang="nl-BE" sz="2800" u="sng" dirty="0">
              <a:solidFill>
                <a:schemeClr val="tx1"/>
              </a:solidFill>
            </a:endParaRPr>
          </a:p>
          <a:p>
            <a:r>
              <a:rPr lang="nl-BE" altLang="nl-BE" dirty="0" err="1" smtClean="0">
                <a:solidFill>
                  <a:schemeClr val="tx1"/>
                </a:solidFill>
              </a:rPr>
              <a:t>Transtec</a:t>
            </a:r>
            <a:r>
              <a:rPr lang="nl-BE" altLang="nl-BE" dirty="0">
                <a:solidFill>
                  <a:prstClr val="black"/>
                </a:solidFill>
              </a:rPr>
              <a:t> ®</a:t>
            </a:r>
            <a:r>
              <a:rPr lang="nl-BE" altLang="nl-BE" dirty="0" smtClean="0">
                <a:solidFill>
                  <a:schemeClr val="tx1"/>
                </a:solidFill>
              </a:rPr>
              <a:t> 210 TD </a:t>
            </a:r>
            <a:r>
              <a:rPr lang="nl-BE" altLang="nl-BE" dirty="0">
                <a:solidFill>
                  <a:schemeClr val="tx1"/>
                </a:solidFill>
              </a:rPr>
              <a:t>per 3 dagen</a:t>
            </a:r>
          </a:p>
          <a:p>
            <a:r>
              <a:rPr lang="nl-BE" altLang="nl-BE" dirty="0" err="1">
                <a:solidFill>
                  <a:schemeClr val="tx1"/>
                </a:solidFill>
              </a:rPr>
              <a:t>Dexamethasone</a:t>
            </a:r>
            <a:r>
              <a:rPr lang="nl-BE" altLang="nl-BE" dirty="0">
                <a:solidFill>
                  <a:schemeClr val="tx1"/>
                </a:solidFill>
              </a:rPr>
              <a:t> 3 x 4 mg PO</a:t>
            </a:r>
          </a:p>
          <a:p>
            <a:r>
              <a:rPr lang="nl-BE" altLang="nl-BE" dirty="0">
                <a:solidFill>
                  <a:schemeClr val="tx1"/>
                </a:solidFill>
              </a:rPr>
              <a:t>MS Direct® 30 mg (3x10 mg) PO bij doorbraakpijn, gemiddeld 3x/d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1547813" y="620713"/>
            <a:ext cx="5867400" cy="914400"/>
          </a:xfrm>
        </p:spPr>
        <p:txBody>
          <a:bodyPr>
            <a:normAutofit/>
          </a:bodyPr>
          <a:lstStyle/>
          <a:p>
            <a:pPr algn="ctr"/>
            <a:r>
              <a:rPr lang="nl-BE" altLang="nl-BE" sz="4000" b="1" dirty="0">
                <a:solidFill>
                  <a:srgbClr val="FF0000"/>
                </a:solidFill>
              </a:rPr>
              <a:t>Hector (7)</a:t>
            </a:r>
          </a:p>
        </p:txBody>
      </p:sp>
      <p:sp>
        <p:nvSpPr>
          <p:cNvPr id="12291" name="Tijdelijke aanduiding voor inhoud 2"/>
          <p:cNvSpPr>
            <a:spLocks noGrp="1"/>
          </p:cNvSpPr>
          <p:nvPr>
            <p:ph idx="1"/>
          </p:nvPr>
        </p:nvSpPr>
        <p:spPr>
          <a:xfrm>
            <a:off x="755650" y="1773238"/>
            <a:ext cx="7580313" cy="3890962"/>
          </a:xfrm>
        </p:spPr>
        <p:txBody>
          <a:bodyPr/>
          <a:lstStyle/>
          <a:p>
            <a:r>
              <a:rPr lang="nl-BE" altLang="nl-BE" sz="2400" dirty="0">
                <a:solidFill>
                  <a:schemeClr val="tx1"/>
                </a:solidFill>
              </a:rPr>
              <a:t>Tijdens het weekend verzwaart de </a:t>
            </a:r>
            <a:r>
              <a:rPr lang="nl-BE" altLang="nl-BE" sz="2400" dirty="0" err="1" smtClean="0">
                <a:solidFill>
                  <a:schemeClr val="tx1"/>
                </a:solidFill>
              </a:rPr>
              <a:t>bijgeroepen</a:t>
            </a:r>
            <a:r>
              <a:rPr lang="nl-BE" altLang="nl-BE" sz="2400" dirty="0" smtClean="0">
                <a:solidFill>
                  <a:schemeClr val="tx1"/>
                </a:solidFill>
              </a:rPr>
              <a:t> wachtarts </a:t>
            </a:r>
            <a:r>
              <a:rPr lang="nl-BE" altLang="nl-BE" sz="2400" dirty="0">
                <a:solidFill>
                  <a:schemeClr val="tx1"/>
                </a:solidFill>
              </a:rPr>
              <a:t>de </a:t>
            </a:r>
            <a:r>
              <a:rPr lang="nl-BE" altLang="nl-BE" sz="2400" dirty="0" err="1">
                <a:solidFill>
                  <a:schemeClr val="tx1"/>
                </a:solidFill>
              </a:rPr>
              <a:t>analgetische</a:t>
            </a:r>
            <a:r>
              <a:rPr lang="nl-BE" altLang="nl-BE" sz="2400" dirty="0">
                <a:solidFill>
                  <a:schemeClr val="tx1"/>
                </a:solidFill>
              </a:rPr>
              <a:t> medicatie met </a:t>
            </a:r>
            <a:r>
              <a:rPr lang="nl-BE" altLang="nl-BE" sz="2400" dirty="0" err="1">
                <a:solidFill>
                  <a:schemeClr val="tx1"/>
                </a:solidFill>
              </a:rPr>
              <a:t>Oxycontin</a:t>
            </a:r>
            <a:r>
              <a:rPr lang="nl-BE" altLang="nl-BE" sz="2400" dirty="0">
                <a:solidFill>
                  <a:schemeClr val="tx1"/>
                </a:solidFill>
              </a:rPr>
              <a:t>® 2 x 20 mg per dag PO </a:t>
            </a:r>
            <a:endParaRPr lang="nl-BE" altLang="nl-BE" sz="2400" dirty="0" smtClean="0">
              <a:solidFill>
                <a:schemeClr val="tx1"/>
              </a:solidFill>
            </a:endParaRPr>
          </a:p>
          <a:p>
            <a:r>
              <a:rPr lang="nl-BE" altLang="nl-BE" sz="2400" dirty="0" smtClean="0">
                <a:solidFill>
                  <a:schemeClr val="tx1"/>
                </a:solidFill>
              </a:rPr>
              <a:t>Hij </a:t>
            </a:r>
            <a:r>
              <a:rPr lang="nl-BE" altLang="nl-BE" sz="2400" dirty="0">
                <a:solidFill>
                  <a:schemeClr val="tx1"/>
                </a:solidFill>
              </a:rPr>
              <a:t>vervangt de doorbraakpijn medicatie door </a:t>
            </a:r>
            <a:r>
              <a:rPr lang="nl-BE" altLang="nl-BE" sz="2400" dirty="0" err="1">
                <a:solidFill>
                  <a:schemeClr val="tx1"/>
                </a:solidFill>
              </a:rPr>
              <a:t>Oxynorm</a:t>
            </a:r>
            <a:r>
              <a:rPr lang="nl-BE" altLang="nl-BE" sz="2400" dirty="0">
                <a:solidFill>
                  <a:schemeClr val="tx1"/>
                </a:solidFill>
              </a:rPr>
              <a:t> Instant® 20 mg per keer PO (</a:t>
            </a:r>
            <a:r>
              <a:rPr lang="nl-BE" altLang="nl-BE" sz="2400" dirty="0" err="1">
                <a:solidFill>
                  <a:schemeClr val="tx1"/>
                </a:solidFill>
              </a:rPr>
              <a:t>ipv</a:t>
            </a:r>
            <a:r>
              <a:rPr lang="nl-BE" altLang="nl-BE" sz="2400" dirty="0">
                <a:solidFill>
                  <a:schemeClr val="tx1"/>
                </a:solidFill>
              </a:rPr>
              <a:t> MS Direct® 30 mg)</a:t>
            </a:r>
          </a:p>
          <a:p>
            <a:r>
              <a:rPr lang="nl-BE" altLang="nl-BE" sz="2400" dirty="0">
                <a:solidFill>
                  <a:schemeClr val="tx1"/>
                </a:solidFill>
              </a:rPr>
              <a:t>De abdominale pijn </a:t>
            </a:r>
            <a:r>
              <a:rPr lang="nl-BE" altLang="nl-BE" sz="2400" dirty="0" smtClean="0">
                <a:solidFill>
                  <a:schemeClr val="tx1"/>
                </a:solidFill>
              </a:rPr>
              <a:t>wordt </a:t>
            </a:r>
            <a:r>
              <a:rPr lang="nl-BE" altLang="nl-BE" sz="2400" dirty="0">
                <a:solidFill>
                  <a:schemeClr val="tx1"/>
                </a:solidFill>
              </a:rPr>
              <a:t>wel wat beter maar de pijn in de sacrale regio blijft even hevig ‘schieten</a:t>
            </a:r>
            <a:r>
              <a:rPr lang="nl-BE" altLang="nl-BE" sz="2400" dirty="0" smtClean="0">
                <a:solidFill>
                  <a:schemeClr val="tx1"/>
                </a:solidFill>
              </a:rPr>
              <a:t>’</a:t>
            </a:r>
          </a:p>
          <a:p>
            <a:r>
              <a:rPr lang="nl-BE" altLang="nl-BE" dirty="0" smtClean="0">
                <a:solidFill>
                  <a:schemeClr val="tx1"/>
                </a:solidFill>
              </a:rPr>
              <a:t>D</a:t>
            </a:r>
            <a:r>
              <a:rPr lang="nl-BE" altLang="nl-BE" sz="2400" dirty="0" smtClean="0">
                <a:solidFill>
                  <a:schemeClr val="tx1"/>
                </a:solidFill>
              </a:rPr>
              <a:t>e </a:t>
            </a:r>
            <a:r>
              <a:rPr lang="nl-BE" altLang="nl-BE" sz="2400" dirty="0">
                <a:solidFill>
                  <a:schemeClr val="tx1"/>
                </a:solidFill>
              </a:rPr>
              <a:t>doorbraakpijn </a:t>
            </a:r>
            <a:r>
              <a:rPr lang="nl-BE" altLang="nl-BE" sz="2400" dirty="0" smtClean="0">
                <a:solidFill>
                  <a:schemeClr val="tx1"/>
                </a:solidFill>
              </a:rPr>
              <a:t>blijft onvoldoende </a:t>
            </a:r>
            <a:r>
              <a:rPr lang="nl-BE" altLang="nl-BE" sz="2400" dirty="0">
                <a:solidFill>
                  <a:schemeClr val="tx1"/>
                </a:solidFill>
              </a:rPr>
              <a:t>effectief</a:t>
            </a:r>
          </a:p>
          <a:p>
            <a:endParaRPr lang="nl-BE" altLang="nl-BE" sz="2400" dirty="0">
              <a:solidFill>
                <a:srgbClr val="00B050"/>
              </a:solidFill>
            </a:endParaRPr>
          </a:p>
        </p:txBody>
      </p:sp>
      <p:sp>
        <p:nvSpPr>
          <p:cNvPr id="12292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439863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3BEC63-E772-4E4B-9EC4-15EA408614AE}" type="slidenum">
              <a:rPr lang="nl-NL" altLang="nl-BE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nl-NL" altLang="nl-BE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1692275" y="765175"/>
            <a:ext cx="5867400" cy="914400"/>
          </a:xfrm>
        </p:spPr>
        <p:txBody>
          <a:bodyPr>
            <a:normAutofit/>
          </a:bodyPr>
          <a:lstStyle/>
          <a:p>
            <a:pPr algn="ctr"/>
            <a:r>
              <a:rPr lang="nl-BE" altLang="nl-BE" sz="4000" b="1" dirty="0">
                <a:solidFill>
                  <a:srgbClr val="FF0000"/>
                </a:solidFill>
              </a:rPr>
              <a:t>Hector (8)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650" y="1989138"/>
            <a:ext cx="8208963" cy="4114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nl-BE" sz="2800" u="sng" dirty="0">
                <a:solidFill>
                  <a:schemeClr val="tx1"/>
                </a:solidFill>
              </a:rPr>
              <a:t>Hector krijgt nu dus</a:t>
            </a:r>
          </a:p>
          <a:p>
            <a:pPr marL="0" indent="0">
              <a:buFontTx/>
              <a:buNone/>
              <a:defRPr/>
            </a:pPr>
            <a:endParaRPr lang="nl-BE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nl-BE" sz="2400" dirty="0" err="1">
                <a:solidFill>
                  <a:schemeClr val="tx1"/>
                </a:solidFill>
              </a:rPr>
              <a:t>Transtec</a:t>
            </a:r>
            <a:r>
              <a:rPr lang="nl-BE" sz="2400" dirty="0">
                <a:solidFill>
                  <a:schemeClr val="tx1"/>
                </a:solidFill>
              </a:rPr>
              <a:t>® 3 x 70 </a:t>
            </a:r>
            <a:r>
              <a:rPr lang="nl-BE" sz="2400" dirty="0" err="1">
                <a:solidFill>
                  <a:schemeClr val="tx1"/>
                </a:solidFill>
              </a:rPr>
              <a:t>ug</a:t>
            </a:r>
            <a:r>
              <a:rPr lang="nl-BE" sz="2400" dirty="0">
                <a:solidFill>
                  <a:schemeClr val="tx1"/>
                </a:solidFill>
              </a:rPr>
              <a:t> per uur TD</a:t>
            </a:r>
          </a:p>
          <a:p>
            <a:pPr>
              <a:defRPr/>
            </a:pPr>
            <a:r>
              <a:rPr lang="nl-BE" sz="2400" dirty="0" err="1">
                <a:solidFill>
                  <a:schemeClr val="tx1"/>
                </a:solidFill>
              </a:rPr>
              <a:t>Dexametasone</a:t>
            </a:r>
            <a:r>
              <a:rPr lang="nl-BE" sz="2400" dirty="0">
                <a:solidFill>
                  <a:schemeClr val="tx1"/>
                </a:solidFill>
              </a:rPr>
              <a:t> 3 x 4 mg per dag PO</a:t>
            </a:r>
          </a:p>
          <a:p>
            <a:pPr>
              <a:defRPr/>
            </a:pPr>
            <a:r>
              <a:rPr lang="nl-BE" sz="2400" dirty="0" err="1">
                <a:solidFill>
                  <a:schemeClr val="tx1"/>
                </a:solidFill>
              </a:rPr>
              <a:t>Oxycontin</a:t>
            </a:r>
            <a:r>
              <a:rPr lang="nl-BE" sz="2400" dirty="0">
                <a:solidFill>
                  <a:schemeClr val="tx1"/>
                </a:solidFill>
              </a:rPr>
              <a:t>® 2 x 20 mg per dag PO</a:t>
            </a:r>
          </a:p>
          <a:p>
            <a:pPr>
              <a:defRPr/>
            </a:pPr>
            <a:r>
              <a:rPr lang="nl-BE" sz="2400" dirty="0" err="1">
                <a:solidFill>
                  <a:schemeClr val="tx1"/>
                </a:solidFill>
              </a:rPr>
              <a:t>Oxynorm</a:t>
            </a:r>
            <a:r>
              <a:rPr lang="nl-BE" sz="2400" dirty="0">
                <a:solidFill>
                  <a:schemeClr val="tx1"/>
                </a:solidFill>
              </a:rPr>
              <a:t> Instant</a:t>
            </a:r>
            <a:r>
              <a:rPr lang="nl-BE" sz="2400" dirty="0">
                <a:solidFill>
                  <a:srgbClr val="000000"/>
                </a:solidFill>
              </a:rPr>
              <a:t>®</a:t>
            </a:r>
            <a:r>
              <a:rPr lang="nl-BE" sz="2400" dirty="0">
                <a:solidFill>
                  <a:schemeClr val="tx1"/>
                </a:solidFill>
              </a:rPr>
              <a:t> 20 mg per keer PO bij doorbraakpijn, gemiddeld 3x/dag</a:t>
            </a:r>
          </a:p>
          <a:p>
            <a:pPr>
              <a:defRPr/>
            </a:pPr>
            <a:endParaRPr lang="nl-BE" dirty="0"/>
          </a:p>
        </p:txBody>
      </p:sp>
      <p:sp>
        <p:nvSpPr>
          <p:cNvPr id="13316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439863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7D71D8-16DE-48A3-B268-68B93E7F91AB}" type="slidenum">
              <a:rPr lang="nl-NL" altLang="nl-BE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nl-NL" altLang="nl-BE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1476375" y="476250"/>
            <a:ext cx="5867400" cy="914400"/>
          </a:xfrm>
        </p:spPr>
        <p:txBody>
          <a:bodyPr>
            <a:normAutofit/>
          </a:bodyPr>
          <a:lstStyle/>
          <a:p>
            <a:pPr algn="ctr"/>
            <a:r>
              <a:rPr lang="nl-BE" altLang="nl-BE" sz="4000" b="1" dirty="0">
                <a:solidFill>
                  <a:srgbClr val="FF0000"/>
                </a:solidFill>
              </a:rPr>
              <a:t>Hector (9)</a:t>
            </a:r>
          </a:p>
        </p:txBody>
      </p:sp>
      <p:sp>
        <p:nvSpPr>
          <p:cNvPr id="14339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844674"/>
            <a:ext cx="8280151" cy="4320629"/>
          </a:xfrm>
        </p:spPr>
        <p:txBody>
          <a:bodyPr/>
          <a:lstStyle/>
          <a:p>
            <a:r>
              <a:rPr lang="nl-BE" altLang="nl-BE" dirty="0">
                <a:solidFill>
                  <a:schemeClr val="tx1"/>
                </a:solidFill>
              </a:rPr>
              <a:t>Hector wordt maandag dringend opgenomen op de palliatieve eenheid voor </a:t>
            </a:r>
            <a:r>
              <a:rPr lang="nl-BE" altLang="nl-BE" dirty="0" smtClean="0">
                <a:solidFill>
                  <a:schemeClr val="tx1"/>
                </a:solidFill>
              </a:rPr>
              <a:t>verdere pijncontrole</a:t>
            </a:r>
            <a:endParaRPr lang="nl-BE" altLang="nl-BE" dirty="0">
              <a:solidFill>
                <a:schemeClr val="tx1"/>
              </a:solidFill>
            </a:endParaRPr>
          </a:p>
          <a:p>
            <a:r>
              <a:rPr lang="nl-BE" altLang="nl-BE" dirty="0">
                <a:solidFill>
                  <a:schemeClr val="tx1"/>
                </a:solidFill>
              </a:rPr>
              <a:t>Er wordt een semi-dringende CT scan gedaan om de complexe pijn beter te begrijpen</a:t>
            </a:r>
          </a:p>
          <a:p>
            <a:r>
              <a:rPr lang="nl-BE" altLang="nl-BE" u="sng" dirty="0">
                <a:solidFill>
                  <a:schemeClr val="tx1"/>
                </a:solidFill>
              </a:rPr>
              <a:t>Besluit</a:t>
            </a:r>
            <a:r>
              <a:rPr lang="nl-BE" altLang="nl-BE" dirty="0">
                <a:solidFill>
                  <a:schemeClr val="tx1"/>
                </a:solidFill>
              </a:rPr>
              <a:t> :</a:t>
            </a:r>
            <a:r>
              <a:rPr lang="nl-BE" altLang="nl-BE" sz="2800" dirty="0">
                <a:solidFill>
                  <a:schemeClr val="tx1"/>
                </a:solidFill>
              </a:rPr>
              <a:t> ‘</a:t>
            </a:r>
            <a:r>
              <a:rPr lang="nl-BE" altLang="nl-BE" sz="2000" i="1" dirty="0">
                <a:solidFill>
                  <a:schemeClr val="tx1"/>
                </a:solidFill>
              </a:rPr>
              <a:t>er zijn geen metastatische letsels zichtbaar ter hoogte van het leverparenchym. Wel is er ter hoogte van het kleine bekken een zeer uitgebreide </a:t>
            </a:r>
            <a:r>
              <a:rPr lang="nl-BE" altLang="nl-BE" sz="2000" i="1" dirty="0" err="1">
                <a:solidFill>
                  <a:schemeClr val="tx1"/>
                </a:solidFill>
              </a:rPr>
              <a:t>tumoraal</a:t>
            </a:r>
            <a:r>
              <a:rPr lang="nl-BE" altLang="nl-BE" sz="2000" i="1" dirty="0">
                <a:solidFill>
                  <a:schemeClr val="tx1"/>
                </a:solidFill>
              </a:rPr>
              <a:t> recidief massa te zien, welke aanleiding geeft tot een obstructieve dilatatie van de rechter ureter en welke zich </a:t>
            </a:r>
            <a:r>
              <a:rPr lang="nl-BE" altLang="nl-BE" sz="2000" i="1" dirty="0" err="1">
                <a:solidFill>
                  <a:schemeClr val="tx1"/>
                </a:solidFill>
              </a:rPr>
              <a:t>craniaalwaarts</a:t>
            </a:r>
            <a:r>
              <a:rPr lang="nl-BE" altLang="nl-BE" sz="2000" i="1" dirty="0">
                <a:solidFill>
                  <a:schemeClr val="tx1"/>
                </a:solidFill>
              </a:rPr>
              <a:t> uitbreidt en ventraal ten opzichte van het os sacrum, tot  onder het niveau van het </a:t>
            </a:r>
            <a:r>
              <a:rPr lang="nl-BE" altLang="nl-BE" sz="2000" i="1" dirty="0" err="1">
                <a:solidFill>
                  <a:schemeClr val="tx1"/>
                </a:solidFill>
              </a:rPr>
              <a:t>promontorium</a:t>
            </a:r>
            <a:r>
              <a:rPr lang="nl-BE" altLang="nl-BE" sz="2000" i="1" dirty="0">
                <a:solidFill>
                  <a:schemeClr val="tx1"/>
                </a:solidFill>
              </a:rPr>
              <a:t>’</a:t>
            </a:r>
            <a:endParaRPr lang="nl-BE" altLang="nl-BE" i="1" dirty="0">
              <a:solidFill>
                <a:schemeClr val="tx1"/>
              </a:solidFill>
            </a:endParaRPr>
          </a:p>
        </p:txBody>
      </p:sp>
      <p:sp>
        <p:nvSpPr>
          <p:cNvPr id="14340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439863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4E6506-8BCB-4A67-A65F-B225B630750A}" type="slidenum">
              <a:rPr lang="nl-NL" altLang="nl-BE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nl-NL" altLang="nl-BE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altLang="nl-BE" sz="4000" b="1" dirty="0">
                <a:solidFill>
                  <a:srgbClr val="FF0000"/>
                </a:solidFill>
              </a:rPr>
              <a:t>Hector (1)</a:t>
            </a:r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395288" y="1981200"/>
            <a:ext cx="8424862" cy="4114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nl-BE" altLang="nl-BE" sz="2800" u="sng" dirty="0">
                <a:solidFill>
                  <a:schemeClr val="tx1"/>
                </a:solidFill>
              </a:rPr>
              <a:t>Sociale toestand</a:t>
            </a:r>
          </a:p>
          <a:p>
            <a:pPr>
              <a:defRPr/>
            </a:pPr>
            <a:r>
              <a:rPr lang="nl-BE" altLang="nl-BE" sz="2400" dirty="0">
                <a:solidFill>
                  <a:schemeClr val="tx1"/>
                </a:solidFill>
              </a:rPr>
              <a:t>Hector is 56 jaar, samenwonend met zijn partner </a:t>
            </a:r>
          </a:p>
          <a:p>
            <a:pPr>
              <a:defRPr/>
            </a:pPr>
            <a:r>
              <a:rPr lang="nl-BE" altLang="nl-BE" sz="2400" dirty="0">
                <a:solidFill>
                  <a:schemeClr val="tx1"/>
                </a:solidFill>
              </a:rPr>
              <a:t>Hij verblijft momenteel thuis</a:t>
            </a:r>
          </a:p>
          <a:p>
            <a:pPr>
              <a:defRPr/>
            </a:pPr>
            <a:r>
              <a:rPr lang="nl-BE" altLang="nl-BE" sz="2400" dirty="0">
                <a:solidFill>
                  <a:schemeClr val="tx1"/>
                </a:solidFill>
              </a:rPr>
              <a:t>Hij heeft geen kinderen</a:t>
            </a:r>
          </a:p>
          <a:p>
            <a:pPr>
              <a:defRPr/>
            </a:pPr>
            <a:r>
              <a:rPr lang="nl-BE" altLang="nl-BE" sz="2400" dirty="0">
                <a:solidFill>
                  <a:schemeClr val="tx1"/>
                </a:solidFill>
              </a:rPr>
              <a:t>Zijn beide ouders zijn nog in leven</a:t>
            </a:r>
          </a:p>
          <a:p>
            <a:pPr>
              <a:defRPr/>
            </a:pPr>
            <a:r>
              <a:rPr lang="nl-BE" altLang="nl-BE" sz="2400" dirty="0">
                <a:solidFill>
                  <a:schemeClr val="tx1"/>
                </a:solidFill>
              </a:rPr>
              <a:t>Hij heeft drie broers en een zus</a:t>
            </a:r>
          </a:p>
          <a:p>
            <a:pPr>
              <a:defRPr/>
            </a:pPr>
            <a:r>
              <a:rPr lang="nl-BE" altLang="nl-BE" sz="2400" dirty="0">
                <a:solidFill>
                  <a:schemeClr val="tx1"/>
                </a:solidFill>
              </a:rPr>
              <a:t>Hij vindt steun in zijn geloof (katholiek)</a:t>
            </a:r>
            <a:endParaRPr lang="nl-BE" altLang="nl-BE" dirty="0"/>
          </a:p>
        </p:txBody>
      </p:sp>
      <p:sp>
        <p:nvSpPr>
          <p:cNvPr id="4100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439863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BA55E9-389F-4253-A0CD-AE6AEDE99533}" type="slidenum">
              <a:rPr lang="nl-NL" altLang="nl-BE" sz="140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nl-NL" altLang="nl-BE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706090"/>
          </a:xfrm>
        </p:spPr>
        <p:txBody>
          <a:bodyPr/>
          <a:lstStyle/>
          <a:p>
            <a:pPr algn="ctr"/>
            <a:r>
              <a:rPr lang="nl-BE" sz="4000" b="1" dirty="0">
                <a:solidFill>
                  <a:srgbClr val="FF0000"/>
                </a:solidFill>
              </a:rPr>
              <a:t>Hector (10)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nl-BE" sz="2800" u="sng" dirty="0"/>
              <a:t>Pijnbilan</a:t>
            </a:r>
          </a:p>
          <a:p>
            <a:pPr lvl="0"/>
            <a:r>
              <a:rPr lang="nl-BE" dirty="0"/>
              <a:t>Naar alle waarschijnlijkheid is er een </a:t>
            </a:r>
            <a:r>
              <a:rPr lang="nl-BE" dirty="0" err="1"/>
              <a:t>neuropathische</a:t>
            </a:r>
            <a:r>
              <a:rPr lang="nl-BE" dirty="0"/>
              <a:t> pijn-component voorhanden, naast de viscerale component</a:t>
            </a:r>
          </a:p>
          <a:p>
            <a:pPr lvl="1"/>
            <a:r>
              <a:rPr lang="nl-BE" sz="2000" dirty="0"/>
              <a:t>Lokalisatie</a:t>
            </a:r>
          </a:p>
          <a:p>
            <a:pPr lvl="1"/>
            <a:r>
              <a:rPr lang="nl-BE" sz="2000" dirty="0"/>
              <a:t>Weinig </a:t>
            </a:r>
            <a:r>
              <a:rPr lang="nl-BE" sz="2000" dirty="0" err="1"/>
              <a:t>opioid</a:t>
            </a:r>
            <a:r>
              <a:rPr lang="nl-BE" sz="2000" dirty="0"/>
              <a:t> gevoeligheid</a:t>
            </a:r>
          </a:p>
          <a:p>
            <a:pPr lvl="1"/>
            <a:r>
              <a:rPr lang="nl-BE" sz="2000" dirty="0"/>
              <a:t>Aard van de pijn </a:t>
            </a:r>
          </a:p>
          <a:p>
            <a:pPr lvl="0"/>
            <a:r>
              <a:rPr lang="nl-BE" dirty="0"/>
              <a:t>Totale pijn (angst – demoralisatie)</a:t>
            </a:r>
          </a:p>
          <a:p>
            <a:pPr lvl="0"/>
            <a:r>
              <a:rPr lang="nl-BE" dirty="0"/>
              <a:t>Persisterende constipatie </a:t>
            </a:r>
            <a:r>
              <a:rPr lang="nl-BE" dirty="0" smtClean="0"/>
              <a:t>++++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4914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229600" cy="1143000"/>
          </a:xfrm>
        </p:spPr>
        <p:txBody>
          <a:bodyPr>
            <a:normAutofit/>
          </a:bodyPr>
          <a:lstStyle/>
          <a:p>
            <a:r>
              <a:rPr lang="nl-BE" sz="4000" b="1" dirty="0">
                <a:solidFill>
                  <a:srgbClr val="FF0000"/>
                </a:solidFill>
              </a:rPr>
              <a:t>Mogelijke aanpak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3140968"/>
            <a:ext cx="8892480" cy="2797773"/>
          </a:xfrm>
        </p:spPr>
        <p:txBody>
          <a:bodyPr/>
          <a:lstStyle/>
          <a:p>
            <a:r>
              <a:rPr lang="nl-BE" dirty="0"/>
              <a:t>Een SC spuitdrijver met morfine starten ?</a:t>
            </a:r>
          </a:p>
          <a:p>
            <a:r>
              <a:rPr lang="nl-BE" dirty="0"/>
              <a:t>Anxiolytica voorzien type </a:t>
            </a:r>
            <a:r>
              <a:rPr lang="nl-BE" dirty="0" err="1"/>
              <a:t>Xanax</a:t>
            </a:r>
            <a:r>
              <a:rPr lang="nl-BE" dirty="0"/>
              <a:t>® ? </a:t>
            </a:r>
          </a:p>
          <a:p>
            <a:r>
              <a:rPr lang="nl-BE" dirty="0"/>
              <a:t>Gebruik maken van co-analgetica type Lyrica® / </a:t>
            </a:r>
            <a:r>
              <a:rPr lang="nl-BE" dirty="0" err="1"/>
              <a:t>Redomex</a:t>
            </a:r>
            <a:r>
              <a:rPr lang="nl-BE" dirty="0"/>
              <a:t>® ?  </a:t>
            </a:r>
          </a:p>
          <a:p>
            <a:r>
              <a:rPr lang="nl-BE" dirty="0"/>
              <a:t>De hulp van de pijnkliniek inroepen ? </a:t>
            </a:r>
            <a:endParaRPr lang="nl-BE" dirty="0" smtClean="0"/>
          </a:p>
          <a:p>
            <a:r>
              <a:rPr lang="nl-BE" dirty="0" err="1" smtClean="0"/>
              <a:t>Relistor</a:t>
            </a:r>
            <a:r>
              <a:rPr lang="nl-BE" dirty="0" smtClean="0"/>
              <a:t>® SC proberen </a:t>
            </a:r>
            <a:r>
              <a:rPr lang="nl-BE" dirty="0" err="1" smtClean="0"/>
              <a:t>ivm</a:t>
            </a:r>
            <a:r>
              <a:rPr lang="nl-BE" dirty="0" smtClean="0"/>
              <a:t> constipatie ?</a:t>
            </a:r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7077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1403350" y="404813"/>
            <a:ext cx="5867400" cy="914400"/>
          </a:xfrm>
        </p:spPr>
        <p:txBody>
          <a:bodyPr>
            <a:normAutofit/>
          </a:bodyPr>
          <a:lstStyle/>
          <a:p>
            <a:pPr algn="ctr"/>
            <a:r>
              <a:rPr lang="nl-BE" altLang="nl-BE" sz="4000" b="1" dirty="0">
                <a:solidFill>
                  <a:srgbClr val="FF0000"/>
                </a:solidFill>
              </a:rPr>
              <a:t>Hector (11)</a:t>
            </a:r>
          </a:p>
        </p:txBody>
      </p:sp>
      <p:sp>
        <p:nvSpPr>
          <p:cNvPr id="38915" name="Tijdelijke aanduiding voor inhoud 2"/>
          <p:cNvSpPr>
            <a:spLocks noGrp="1"/>
          </p:cNvSpPr>
          <p:nvPr>
            <p:ph idx="1"/>
          </p:nvPr>
        </p:nvSpPr>
        <p:spPr>
          <a:xfrm>
            <a:off x="179513" y="1412874"/>
            <a:ext cx="8784976" cy="5112469"/>
          </a:xfrm>
        </p:spPr>
        <p:txBody>
          <a:bodyPr>
            <a:normAutofit fontScale="92500"/>
          </a:bodyPr>
          <a:lstStyle/>
          <a:p>
            <a:pPr marL="0" indent="0">
              <a:buFontTx/>
              <a:buNone/>
              <a:defRPr/>
            </a:pPr>
            <a:r>
              <a:rPr lang="nl-BE" altLang="nl-BE" sz="2800" u="sng" dirty="0">
                <a:solidFill>
                  <a:schemeClr val="tx1"/>
                </a:solidFill>
                <a:cs typeface="Times New Roman" pitchFamily="18" charset="0"/>
              </a:rPr>
              <a:t>Het pijnbeleid wordt grondig aangepast : </a:t>
            </a:r>
          </a:p>
          <a:p>
            <a:pPr marL="0" indent="0">
              <a:buFontTx/>
              <a:buNone/>
              <a:defRPr/>
            </a:pPr>
            <a:endParaRPr lang="nl-BE" altLang="nl-BE" sz="2200" u="sng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nl-BE" altLang="nl-BE" sz="2200" dirty="0" err="1">
                <a:solidFill>
                  <a:schemeClr val="tx1"/>
                </a:solidFill>
                <a:cs typeface="Times New Roman" pitchFamily="18" charset="0"/>
              </a:rPr>
              <a:t>Transtec</a:t>
            </a:r>
            <a:r>
              <a:rPr lang="nl-BE" altLang="nl-BE" sz="2200" dirty="0">
                <a:solidFill>
                  <a:schemeClr val="tx1"/>
                </a:solidFill>
                <a:cs typeface="Times New Roman" pitchFamily="18" charset="0"/>
              </a:rPr>
              <a:t>® 3x70 </a:t>
            </a:r>
            <a:r>
              <a:rPr lang="nl-BE" altLang="nl-BE" sz="2200" dirty="0" err="1">
                <a:solidFill>
                  <a:schemeClr val="tx1"/>
                </a:solidFill>
                <a:cs typeface="Times New Roman" pitchFamily="18" charset="0"/>
              </a:rPr>
              <a:t>ug</a:t>
            </a:r>
            <a:r>
              <a:rPr lang="nl-BE" altLang="nl-BE" sz="2200" dirty="0">
                <a:solidFill>
                  <a:schemeClr val="tx1"/>
                </a:solidFill>
                <a:cs typeface="Times New Roman" pitchFamily="18" charset="0"/>
              </a:rPr>
              <a:t> per uur TD wordt behouden</a:t>
            </a:r>
          </a:p>
          <a:p>
            <a:pPr>
              <a:defRPr/>
            </a:pPr>
            <a:r>
              <a:rPr lang="nl-BE" altLang="nl-BE" sz="2200" dirty="0" err="1">
                <a:solidFill>
                  <a:schemeClr val="tx1"/>
                </a:solidFill>
                <a:cs typeface="Times New Roman" pitchFamily="18" charset="0"/>
              </a:rPr>
              <a:t>Dexametasone</a:t>
            </a:r>
            <a:r>
              <a:rPr lang="nl-BE" altLang="nl-BE" sz="2200" dirty="0">
                <a:solidFill>
                  <a:schemeClr val="tx1"/>
                </a:solidFill>
                <a:cs typeface="Times New Roman" pitchFamily="18" charset="0"/>
              </a:rPr>
              <a:t> 3x4 mg PO en </a:t>
            </a:r>
            <a:r>
              <a:rPr lang="nl-BE" altLang="nl-BE" sz="2200" dirty="0" err="1">
                <a:solidFill>
                  <a:schemeClr val="tx1"/>
                </a:solidFill>
                <a:cs typeface="Times New Roman" pitchFamily="18" charset="0"/>
              </a:rPr>
              <a:t>Oxycontin</a:t>
            </a:r>
            <a:r>
              <a:rPr lang="nl-BE" altLang="nl-BE" sz="2200" dirty="0">
                <a:solidFill>
                  <a:schemeClr val="tx1"/>
                </a:solidFill>
                <a:cs typeface="Times New Roman" pitchFamily="18" charset="0"/>
              </a:rPr>
              <a:t>® 2x20 mg PO worden vervangen door een SC spuitdrijver met morfine 100 mg / </a:t>
            </a:r>
            <a:r>
              <a:rPr lang="nl-BE" altLang="nl-BE" sz="2200" dirty="0" err="1">
                <a:solidFill>
                  <a:schemeClr val="tx1"/>
                </a:solidFill>
                <a:cs typeface="Times New Roman" pitchFamily="18" charset="0"/>
              </a:rPr>
              <a:t>Aacidexam</a:t>
            </a:r>
            <a:r>
              <a:rPr lang="nl-BE" altLang="nl-BE" sz="2200" dirty="0">
                <a:solidFill>
                  <a:schemeClr val="tx1"/>
                </a:solidFill>
                <a:cs typeface="Times New Roman" pitchFamily="18" charset="0"/>
              </a:rPr>
              <a:t> (</a:t>
            </a:r>
            <a:r>
              <a:rPr lang="nl-BE" altLang="nl-BE" sz="2200" dirty="0" err="1">
                <a:solidFill>
                  <a:schemeClr val="tx1"/>
                </a:solidFill>
                <a:cs typeface="Times New Roman" pitchFamily="18" charset="0"/>
              </a:rPr>
              <a:t>dexametasone</a:t>
            </a:r>
            <a:r>
              <a:rPr lang="nl-BE" altLang="nl-BE" sz="2200" dirty="0">
                <a:solidFill>
                  <a:schemeClr val="tx1"/>
                </a:solidFill>
                <a:cs typeface="Times New Roman" pitchFamily="18" charset="0"/>
              </a:rPr>
              <a:t>)15 mg per 24 uur SC</a:t>
            </a:r>
            <a:endParaRPr lang="nl-BE" altLang="nl-BE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nl-BE" altLang="nl-BE" sz="2200" dirty="0">
                <a:solidFill>
                  <a:schemeClr val="tx1"/>
                </a:solidFill>
                <a:cs typeface="Times New Roman" pitchFamily="18" charset="0"/>
              </a:rPr>
              <a:t>De doorbraakmedicatie </a:t>
            </a:r>
            <a:r>
              <a:rPr lang="nl-BE" altLang="nl-BE" sz="2200" dirty="0" err="1">
                <a:solidFill>
                  <a:schemeClr val="tx1"/>
                </a:solidFill>
                <a:cs typeface="Times New Roman" pitchFamily="18" charset="0"/>
              </a:rPr>
              <a:t>Oxynorm</a:t>
            </a:r>
            <a:r>
              <a:rPr lang="nl-BE" altLang="nl-BE" sz="2200" dirty="0">
                <a:solidFill>
                  <a:schemeClr val="tx1"/>
                </a:solidFill>
                <a:cs typeface="Times New Roman" pitchFamily="18" charset="0"/>
              </a:rPr>
              <a:t> Instant® 20 mg PO wordt vervangen door morfine 40 mg SC</a:t>
            </a:r>
            <a:endParaRPr lang="nl-BE" altLang="nl-BE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nl-BE" sz="2200" dirty="0" err="1">
                <a:solidFill>
                  <a:schemeClr val="tx1"/>
                </a:solidFill>
                <a:cs typeface="Times New Roman" pitchFamily="18" charset="0"/>
              </a:rPr>
              <a:t>Er</a:t>
            </a:r>
            <a:r>
              <a:rPr lang="en-US" altLang="nl-BE" sz="2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nl-BE" sz="2200" dirty="0" err="1">
                <a:solidFill>
                  <a:schemeClr val="tx1"/>
                </a:solidFill>
                <a:cs typeface="Times New Roman" pitchFamily="18" charset="0"/>
              </a:rPr>
              <a:t>wordt</a:t>
            </a:r>
            <a:r>
              <a:rPr lang="en-US" altLang="nl-BE" sz="2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nl-BE" sz="2200" dirty="0" err="1">
                <a:solidFill>
                  <a:schemeClr val="tx1"/>
                </a:solidFill>
                <a:cs typeface="Times New Roman" pitchFamily="18" charset="0"/>
              </a:rPr>
              <a:t>gestart</a:t>
            </a:r>
            <a:r>
              <a:rPr lang="en-US" altLang="nl-BE" sz="2200" dirty="0">
                <a:solidFill>
                  <a:schemeClr val="tx1"/>
                </a:solidFill>
                <a:cs typeface="Times New Roman" pitchFamily="18" charset="0"/>
              </a:rPr>
              <a:t> met </a:t>
            </a:r>
            <a:r>
              <a:rPr lang="en-US" altLang="nl-BE" sz="2200" dirty="0" err="1">
                <a:solidFill>
                  <a:schemeClr val="tx1"/>
                </a:solidFill>
                <a:cs typeface="Times New Roman" pitchFamily="18" charset="0"/>
              </a:rPr>
              <a:t>Tegretol</a:t>
            </a:r>
            <a:r>
              <a:rPr lang="en-US" altLang="nl-BE" sz="2200" dirty="0">
                <a:solidFill>
                  <a:schemeClr val="tx1"/>
                </a:solidFill>
                <a:cs typeface="Times New Roman" pitchFamily="18" charset="0"/>
              </a:rPr>
              <a:t>® 200 mg 3x1/2 PO</a:t>
            </a:r>
            <a:endParaRPr lang="nl-BE" altLang="nl-BE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nl-BE" altLang="nl-BE" sz="2200" dirty="0">
                <a:solidFill>
                  <a:schemeClr val="tx1"/>
                </a:solidFill>
                <a:cs typeface="Times New Roman" pitchFamily="18" charset="0"/>
              </a:rPr>
              <a:t>Er wordt gestart met </a:t>
            </a:r>
            <a:r>
              <a:rPr lang="nl-BE" altLang="nl-BE" sz="2200" dirty="0" err="1">
                <a:solidFill>
                  <a:schemeClr val="tx1"/>
                </a:solidFill>
                <a:cs typeface="Times New Roman" pitchFamily="18" charset="0"/>
              </a:rPr>
              <a:t>Redomex</a:t>
            </a:r>
            <a:r>
              <a:rPr lang="nl-BE" altLang="nl-BE" sz="2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nl-BE" altLang="nl-BE" sz="2200" dirty="0" err="1">
                <a:solidFill>
                  <a:schemeClr val="tx1"/>
                </a:solidFill>
                <a:cs typeface="Times New Roman" pitchFamily="18" charset="0"/>
              </a:rPr>
              <a:t>Diffucaps</a:t>
            </a:r>
            <a:r>
              <a:rPr lang="nl-BE" altLang="nl-BE" sz="2200" dirty="0">
                <a:solidFill>
                  <a:schemeClr val="tx1"/>
                </a:solidFill>
                <a:cs typeface="Times New Roman" pitchFamily="18" charset="0"/>
              </a:rPr>
              <a:t>® 25 mg 1 per dag PO voor slapen</a:t>
            </a:r>
            <a:endParaRPr lang="nl-BE" altLang="nl-BE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nl-BE" altLang="nl-BE" sz="2200" dirty="0">
                <a:solidFill>
                  <a:schemeClr val="tx1"/>
                </a:solidFill>
                <a:cs typeface="Times New Roman" pitchFamily="18" charset="0"/>
              </a:rPr>
              <a:t>Er wordt gestart  met </a:t>
            </a:r>
            <a:r>
              <a:rPr lang="nl-BE" altLang="nl-BE" sz="2200" dirty="0" err="1">
                <a:solidFill>
                  <a:schemeClr val="tx1"/>
                </a:solidFill>
                <a:cs typeface="Times New Roman" pitchFamily="18" charset="0"/>
              </a:rPr>
              <a:t>Xanax</a:t>
            </a:r>
            <a:r>
              <a:rPr lang="nl-BE" altLang="nl-BE" sz="2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nl-BE" altLang="nl-BE" sz="2200" dirty="0" err="1">
                <a:solidFill>
                  <a:schemeClr val="tx1"/>
                </a:solidFill>
                <a:cs typeface="Times New Roman" pitchFamily="18" charset="0"/>
              </a:rPr>
              <a:t>retard</a:t>
            </a:r>
            <a:r>
              <a:rPr lang="nl-BE" altLang="nl-BE" sz="2200" dirty="0">
                <a:solidFill>
                  <a:schemeClr val="tx1"/>
                </a:solidFill>
                <a:cs typeface="Times New Roman" pitchFamily="18" charset="0"/>
              </a:rPr>
              <a:t>® 0.5 mg 1 per dag PO voor slapen</a:t>
            </a:r>
          </a:p>
          <a:p>
            <a:pPr>
              <a:defRPr/>
            </a:pPr>
            <a:r>
              <a:rPr lang="nl-BE" altLang="nl-BE" sz="2200" dirty="0">
                <a:solidFill>
                  <a:schemeClr val="tx1"/>
                </a:solidFill>
                <a:cs typeface="Times New Roman" pitchFamily="18" charset="0"/>
              </a:rPr>
              <a:t>Advies pijnkliniek wordt gevraagd in verband met een plexus block van de plexus </a:t>
            </a:r>
            <a:r>
              <a:rPr lang="nl-BE" altLang="nl-BE" sz="2200" dirty="0" err="1">
                <a:solidFill>
                  <a:schemeClr val="tx1"/>
                </a:solidFill>
                <a:cs typeface="Times New Roman" pitchFamily="18" charset="0"/>
              </a:rPr>
              <a:t>hypogastricus</a:t>
            </a:r>
            <a:r>
              <a:rPr lang="nl-BE" altLang="nl-BE" sz="2200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nl-BE" altLang="nl-BE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nl-BE" altLang="nl-BE" sz="2000" dirty="0">
              <a:solidFill>
                <a:schemeClr val="tx1"/>
              </a:solidFill>
            </a:endParaRPr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439863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B5464A-1B23-4FBA-A0C4-89BDE0FF53C0}" type="slidenum">
              <a:rPr lang="nl-NL" altLang="nl-BE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nl-NL" altLang="nl-BE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755650" y="620713"/>
            <a:ext cx="7920038" cy="914400"/>
          </a:xfrm>
        </p:spPr>
        <p:txBody>
          <a:bodyPr/>
          <a:lstStyle/>
          <a:p>
            <a:pPr algn="ctr"/>
            <a:r>
              <a:rPr lang="nl-BE" altLang="nl-BE" sz="4000" b="1" dirty="0">
                <a:solidFill>
                  <a:srgbClr val="FF0000"/>
                </a:solidFill>
              </a:rPr>
              <a:t>T</a:t>
            </a:r>
            <a:r>
              <a:rPr lang="nl-BE" altLang="nl-BE" sz="4000" b="1" dirty="0" smtClean="0">
                <a:solidFill>
                  <a:srgbClr val="FF0000"/>
                </a:solidFill>
              </a:rPr>
              <a:t>erugbetaling </a:t>
            </a:r>
            <a:r>
              <a:rPr lang="nl-BE" altLang="nl-BE" sz="4000" b="1" dirty="0">
                <a:solidFill>
                  <a:srgbClr val="FF0000"/>
                </a:solidFill>
              </a:rPr>
              <a:t>opioïden</a:t>
            </a:r>
          </a:p>
        </p:txBody>
      </p:sp>
      <p:sp>
        <p:nvSpPr>
          <p:cNvPr id="24579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060848"/>
            <a:ext cx="8208962" cy="3716338"/>
          </a:xfrm>
        </p:spPr>
        <p:txBody>
          <a:bodyPr/>
          <a:lstStyle/>
          <a:p>
            <a:r>
              <a:rPr lang="nl-BE" altLang="nl-BE" sz="2400" u="sng" dirty="0">
                <a:solidFill>
                  <a:schemeClr val="tx1"/>
                </a:solidFill>
              </a:rPr>
              <a:t>Ambulant</a:t>
            </a:r>
            <a:r>
              <a:rPr lang="nl-BE" altLang="nl-BE" sz="2400" dirty="0">
                <a:solidFill>
                  <a:schemeClr val="tx1"/>
                </a:solidFill>
              </a:rPr>
              <a:t> : </a:t>
            </a:r>
          </a:p>
          <a:p>
            <a:pPr lvl="1"/>
            <a:r>
              <a:rPr lang="nl-BE" altLang="nl-BE" sz="2000" dirty="0">
                <a:solidFill>
                  <a:schemeClr val="tx1"/>
                </a:solidFill>
              </a:rPr>
              <a:t>Wel terugbetaald : alle orale en TD vormen, morfine ampullen </a:t>
            </a:r>
          </a:p>
          <a:p>
            <a:pPr lvl="1"/>
            <a:r>
              <a:rPr lang="nl-BE" altLang="nl-BE" sz="2000" dirty="0">
                <a:solidFill>
                  <a:schemeClr val="tx1"/>
                </a:solidFill>
              </a:rPr>
              <a:t>Niet terugbetaald : </a:t>
            </a:r>
            <a:r>
              <a:rPr lang="nl-BE" altLang="nl-BE" sz="2000" dirty="0" err="1">
                <a:solidFill>
                  <a:schemeClr val="tx1"/>
                </a:solidFill>
              </a:rPr>
              <a:t>Oxynorm</a:t>
            </a:r>
            <a:r>
              <a:rPr lang="nl-BE" altLang="nl-BE" sz="2000" dirty="0">
                <a:solidFill>
                  <a:schemeClr val="tx1"/>
                </a:solidFill>
              </a:rPr>
              <a:t>® &amp; </a:t>
            </a:r>
            <a:r>
              <a:rPr lang="nl-BE" altLang="nl-BE" sz="2000" dirty="0" err="1">
                <a:solidFill>
                  <a:schemeClr val="tx1"/>
                </a:solidFill>
              </a:rPr>
              <a:t>Palladone</a:t>
            </a:r>
            <a:r>
              <a:rPr lang="nl-BE" altLang="nl-BE" sz="2000" dirty="0">
                <a:solidFill>
                  <a:schemeClr val="tx1"/>
                </a:solidFill>
              </a:rPr>
              <a:t>® ampullen, </a:t>
            </a:r>
            <a:r>
              <a:rPr lang="nl-BE" altLang="nl-BE" sz="2000" dirty="0" err="1">
                <a:solidFill>
                  <a:schemeClr val="tx1"/>
                </a:solidFill>
              </a:rPr>
              <a:t>Targinact</a:t>
            </a:r>
            <a:endParaRPr lang="nl-BE" altLang="nl-BE" sz="2000" dirty="0">
              <a:solidFill>
                <a:schemeClr val="tx1"/>
              </a:solidFill>
            </a:endParaRPr>
          </a:p>
          <a:p>
            <a:pPr lvl="1"/>
            <a:endParaRPr lang="nl-BE" altLang="nl-BE" sz="2000" dirty="0">
              <a:solidFill>
                <a:schemeClr val="tx1"/>
              </a:solidFill>
            </a:endParaRPr>
          </a:p>
          <a:p>
            <a:r>
              <a:rPr lang="nl-BE" altLang="nl-BE" sz="2400" u="sng" dirty="0">
                <a:solidFill>
                  <a:schemeClr val="tx1"/>
                </a:solidFill>
              </a:rPr>
              <a:t>Ziekenhuis</a:t>
            </a:r>
            <a:r>
              <a:rPr lang="nl-BE" altLang="nl-BE" sz="2400" dirty="0">
                <a:solidFill>
                  <a:schemeClr val="tx1"/>
                </a:solidFill>
              </a:rPr>
              <a:t> : inbegrepen in forfait </a:t>
            </a:r>
          </a:p>
          <a:p>
            <a:pPr lvl="1"/>
            <a:r>
              <a:rPr lang="nl-BE" altLang="nl-BE" sz="2000" dirty="0">
                <a:solidFill>
                  <a:schemeClr val="tx1"/>
                </a:solidFill>
              </a:rPr>
              <a:t>Wel </a:t>
            </a:r>
            <a:r>
              <a:rPr lang="nl-BE" altLang="nl-BE" sz="2000" dirty="0" smtClean="0">
                <a:solidFill>
                  <a:schemeClr val="tx1"/>
                </a:solidFill>
              </a:rPr>
              <a:t>inbegrepen in forfait </a:t>
            </a:r>
            <a:r>
              <a:rPr lang="nl-BE" altLang="nl-BE" sz="2000" dirty="0">
                <a:solidFill>
                  <a:schemeClr val="tx1"/>
                </a:solidFill>
              </a:rPr>
              <a:t>: bijna alle orale en alle TD vormen en </a:t>
            </a:r>
            <a:r>
              <a:rPr lang="nl-BE" altLang="nl-BE" sz="2000" dirty="0" err="1">
                <a:solidFill>
                  <a:schemeClr val="tx1"/>
                </a:solidFill>
              </a:rPr>
              <a:t>fentanyl</a:t>
            </a:r>
            <a:r>
              <a:rPr lang="nl-BE" altLang="nl-BE" sz="2000" dirty="0">
                <a:solidFill>
                  <a:schemeClr val="tx1"/>
                </a:solidFill>
              </a:rPr>
              <a:t> ampullen</a:t>
            </a:r>
          </a:p>
          <a:p>
            <a:pPr lvl="1"/>
            <a:r>
              <a:rPr lang="nl-BE" altLang="nl-BE" sz="2000" dirty="0">
                <a:solidFill>
                  <a:schemeClr val="tx1"/>
                </a:solidFill>
              </a:rPr>
              <a:t>Niet </a:t>
            </a:r>
            <a:r>
              <a:rPr lang="nl-BE" altLang="nl-BE" sz="2000" dirty="0" smtClean="0">
                <a:solidFill>
                  <a:schemeClr val="tx1"/>
                </a:solidFill>
              </a:rPr>
              <a:t>inbegrepen in forfait </a:t>
            </a:r>
            <a:r>
              <a:rPr lang="nl-BE" altLang="nl-BE" sz="2000" dirty="0">
                <a:solidFill>
                  <a:schemeClr val="tx1"/>
                </a:solidFill>
              </a:rPr>
              <a:t>: morfine &amp; </a:t>
            </a:r>
            <a:r>
              <a:rPr lang="nl-BE" altLang="nl-BE" sz="2000" dirty="0" err="1">
                <a:solidFill>
                  <a:schemeClr val="tx1"/>
                </a:solidFill>
              </a:rPr>
              <a:t>Oxynorm</a:t>
            </a:r>
            <a:r>
              <a:rPr lang="nl-BE" altLang="nl-BE" sz="2000" dirty="0">
                <a:solidFill>
                  <a:schemeClr val="tx1"/>
                </a:solidFill>
              </a:rPr>
              <a:t>® &amp; </a:t>
            </a:r>
            <a:r>
              <a:rPr lang="nl-BE" altLang="nl-BE" sz="2000" dirty="0" err="1">
                <a:solidFill>
                  <a:schemeClr val="tx1"/>
                </a:solidFill>
              </a:rPr>
              <a:t>Palladone</a:t>
            </a:r>
            <a:r>
              <a:rPr lang="nl-BE" altLang="nl-BE" sz="2000" dirty="0">
                <a:solidFill>
                  <a:schemeClr val="tx1"/>
                </a:solidFill>
              </a:rPr>
              <a:t> &amp; </a:t>
            </a:r>
            <a:r>
              <a:rPr lang="nl-BE" altLang="nl-BE" sz="2000" dirty="0" err="1">
                <a:solidFill>
                  <a:schemeClr val="tx1"/>
                </a:solidFill>
              </a:rPr>
              <a:t>Mephenon</a:t>
            </a:r>
            <a:r>
              <a:rPr lang="nl-BE" altLang="nl-BE" sz="2000" dirty="0">
                <a:solidFill>
                  <a:schemeClr val="tx1"/>
                </a:solidFill>
              </a:rPr>
              <a:t>® ampullen</a:t>
            </a:r>
          </a:p>
          <a:p>
            <a:pPr lvl="1"/>
            <a:endParaRPr lang="nl-BE" altLang="nl-BE" sz="2000" dirty="0"/>
          </a:p>
        </p:txBody>
      </p:sp>
      <p:sp>
        <p:nvSpPr>
          <p:cNvPr id="24580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439863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09B7D2-B5FD-4B2F-B518-CE7C05ED5FDD}" type="slidenum">
              <a:rPr lang="nl-NL" altLang="nl-BE" sz="1400">
                <a:solidFill>
                  <a:prstClr val="black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nl-NL" altLang="nl-BE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2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921625" cy="914400"/>
          </a:xfrm>
        </p:spPr>
        <p:txBody>
          <a:bodyPr/>
          <a:lstStyle/>
          <a:p>
            <a:r>
              <a:rPr lang="nl-BE" altLang="nl-BE" sz="4000" b="1" dirty="0" smtClean="0">
                <a:solidFill>
                  <a:srgbClr val="FF0000"/>
                </a:solidFill>
              </a:rPr>
              <a:t>Kostprijs parenterale </a:t>
            </a:r>
            <a:r>
              <a:rPr lang="nl-BE" altLang="nl-BE" sz="4000" b="1" dirty="0">
                <a:solidFill>
                  <a:srgbClr val="FF0000"/>
                </a:solidFill>
              </a:rPr>
              <a:t>opioïden</a:t>
            </a:r>
          </a:p>
        </p:txBody>
      </p:sp>
      <p:sp>
        <p:nvSpPr>
          <p:cNvPr id="25603" name="Tijdelijke aanduiding voor inhoud 2"/>
          <p:cNvSpPr>
            <a:spLocks noGrp="1"/>
          </p:cNvSpPr>
          <p:nvPr>
            <p:ph idx="1"/>
          </p:nvPr>
        </p:nvSpPr>
        <p:spPr>
          <a:xfrm>
            <a:off x="575048" y="1844824"/>
            <a:ext cx="8568952" cy="4248472"/>
          </a:xfrm>
        </p:spPr>
        <p:txBody>
          <a:bodyPr>
            <a:normAutofit fontScale="77500" lnSpcReduction="20000"/>
          </a:bodyPr>
          <a:lstStyle/>
          <a:p>
            <a:r>
              <a:rPr lang="nl-BE" altLang="nl-BE" sz="2800" u="sng" dirty="0">
                <a:solidFill>
                  <a:schemeClr val="tx1"/>
                </a:solidFill>
              </a:rPr>
              <a:t>Prijs per ampul</a:t>
            </a:r>
          </a:p>
          <a:p>
            <a:pPr lvl="1"/>
            <a:r>
              <a:rPr lang="nl-BE" altLang="nl-BE" sz="2600" dirty="0">
                <a:solidFill>
                  <a:srgbClr val="FF0000"/>
                </a:solidFill>
              </a:rPr>
              <a:t>Morfine 10 mg				0,89 €</a:t>
            </a:r>
          </a:p>
          <a:p>
            <a:pPr lvl="1"/>
            <a:r>
              <a:rPr lang="nl-BE" altLang="nl-BE" sz="2600" dirty="0">
                <a:solidFill>
                  <a:srgbClr val="FF0000"/>
                </a:solidFill>
              </a:rPr>
              <a:t>Morfine 20 mg				0,96 €</a:t>
            </a:r>
          </a:p>
          <a:p>
            <a:pPr lvl="1"/>
            <a:r>
              <a:rPr lang="nl-BE" altLang="nl-BE" sz="2600" dirty="0">
                <a:solidFill>
                  <a:srgbClr val="FF0000"/>
                </a:solidFill>
              </a:rPr>
              <a:t>Morfine 30 mg				1,23 €</a:t>
            </a:r>
          </a:p>
          <a:p>
            <a:pPr lvl="1"/>
            <a:r>
              <a:rPr lang="nl-BE" altLang="nl-BE" sz="2600" dirty="0">
                <a:solidFill>
                  <a:srgbClr val="FF0000"/>
                </a:solidFill>
              </a:rPr>
              <a:t>Morfine 40 mg				1,68 €</a:t>
            </a:r>
          </a:p>
          <a:p>
            <a:pPr lvl="1"/>
            <a:r>
              <a:rPr lang="nl-BE" altLang="nl-BE" sz="2600" dirty="0" err="1">
                <a:solidFill>
                  <a:schemeClr val="tx1"/>
                </a:solidFill>
              </a:rPr>
              <a:t>Mephenon</a:t>
            </a:r>
            <a:r>
              <a:rPr lang="nl-BE" altLang="nl-BE" sz="2600" dirty="0">
                <a:solidFill>
                  <a:schemeClr val="tx1"/>
                </a:solidFill>
              </a:rPr>
              <a:t>® 10 mg				1,14 €</a:t>
            </a:r>
          </a:p>
          <a:p>
            <a:pPr lvl="1"/>
            <a:r>
              <a:rPr lang="nl-BE" altLang="nl-BE" sz="2600" dirty="0" err="1">
                <a:solidFill>
                  <a:srgbClr val="FF0000"/>
                </a:solidFill>
              </a:rPr>
              <a:t>Oxynorm</a:t>
            </a:r>
            <a:r>
              <a:rPr lang="nl-BE" altLang="nl-BE" sz="2600" dirty="0">
                <a:solidFill>
                  <a:srgbClr val="FF0000"/>
                </a:solidFill>
              </a:rPr>
              <a:t>® 20 mg (2ml)			3,29 €</a:t>
            </a:r>
          </a:p>
          <a:p>
            <a:pPr lvl="1"/>
            <a:r>
              <a:rPr lang="nl-BE" altLang="nl-BE" sz="2600" dirty="0" err="1">
                <a:solidFill>
                  <a:schemeClr val="tx1"/>
                </a:solidFill>
              </a:rPr>
              <a:t>Oxynorm</a:t>
            </a:r>
            <a:r>
              <a:rPr lang="nl-BE" altLang="nl-BE" sz="2600" dirty="0">
                <a:solidFill>
                  <a:schemeClr val="tx1"/>
                </a:solidFill>
              </a:rPr>
              <a:t>® 50 mg (1ml)	         	        14,17 €</a:t>
            </a:r>
          </a:p>
          <a:p>
            <a:pPr lvl="1"/>
            <a:r>
              <a:rPr lang="nl-BE" altLang="nl-BE" sz="2600" dirty="0" err="1">
                <a:solidFill>
                  <a:schemeClr val="tx1"/>
                </a:solidFill>
              </a:rPr>
              <a:t>Palladone</a:t>
            </a:r>
            <a:r>
              <a:rPr lang="nl-BE" altLang="nl-BE" sz="2600" dirty="0">
                <a:solidFill>
                  <a:schemeClr val="tx1"/>
                </a:solidFill>
              </a:rPr>
              <a:t>® 2 mg 				3,30 €</a:t>
            </a:r>
          </a:p>
          <a:p>
            <a:pPr lvl="1"/>
            <a:r>
              <a:rPr lang="nl-BE" altLang="nl-BE" sz="2600" dirty="0" err="1">
                <a:solidFill>
                  <a:schemeClr val="tx1"/>
                </a:solidFill>
              </a:rPr>
              <a:t>Palladone</a:t>
            </a:r>
            <a:r>
              <a:rPr lang="nl-BE" altLang="nl-BE" sz="2600" dirty="0">
                <a:solidFill>
                  <a:schemeClr val="tx1"/>
                </a:solidFill>
              </a:rPr>
              <a:t>® 10 mg 		         	        10,54 €</a:t>
            </a:r>
          </a:p>
          <a:p>
            <a:pPr lvl="1"/>
            <a:r>
              <a:rPr lang="nl-BE" altLang="nl-BE" sz="2600" dirty="0" err="1">
                <a:solidFill>
                  <a:schemeClr val="tx1"/>
                </a:solidFill>
              </a:rPr>
              <a:t>Fentanyl</a:t>
            </a:r>
            <a:r>
              <a:rPr lang="nl-BE" altLang="nl-BE" sz="2600" dirty="0">
                <a:solidFill>
                  <a:schemeClr val="tx1"/>
                </a:solidFill>
              </a:rPr>
              <a:t>® 0,1 mg  (2 ml)			0,15 €</a:t>
            </a:r>
          </a:p>
          <a:p>
            <a:pPr lvl="1"/>
            <a:r>
              <a:rPr lang="nl-BE" altLang="nl-BE" sz="2600" dirty="0" err="1">
                <a:solidFill>
                  <a:schemeClr val="tx1"/>
                </a:solidFill>
              </a:rPr>
              <a:t>Fentanyl</a:t>
            </a:r>
            <a:r>
              <a:rPr lang="nl-BE" altLang="nl-BE" sz="2600" dirty="0">
                <a:solidFill>
                  <a:schemeClr val="tx1"/>
                </a:solidFill>
              </a:rPr>
              <a:t>® 0,5 mg (10 ml)			0,57 €</a:t>
            </a:r>
          </a:p>
          <a:p>
            <a:pPr lvl="1"/>
            <a:endParaRPr lang="nl-BE" altLang="nl-BE" sz="2000" dirty="0"/>
          </a:p>
          <a:p>
            <a:pPr marL="342900" lvl="1" indent="0">
              <a:buNone/>
            </a:pPr>
            <a:r>
              <a:rPr lang="nl-BE" altLang="nl-BE" sz="1500" b="1" dirty="0"/>
              <a:t>			Informatie verkregen vanuit GZA apotheek februari 2021</a:t>
            </a:r>
          </a:p>
        </p:txBody>
      </p:sp>
      <p:sp>
        <p:nvSpPr>
          <p:cNvPr id="2560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439863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4EB3E7-1AB1-4F0D-8975-114A887153F4}" type="slidenum">
              <a:rPr lang="nl-NL" altLang="nl-BE" sz="1400">
                <a:solidFill>
                  <a:prstClr val="black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nl-NL" altLang="nl-BE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5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nl-BE" altLang="nl-BE" sz="4000" b="1" dirty="0">
                <a:solidFill>
                  <a:srgbClr val="FF0000"/>
                </a:solidFill>
              </a:rPr>
              <a:t>Hector (12)</a:t>
            </a:r>
          </a:p>
        </p:txBody>
      </p:sp>
      <p:sp>
        <p:nvSpPr>
          <p:cNvPr id="18435" name="Tijdelijke aanduiding voor inhoud 2"/>
          <p:cNvSpPr>
            <a:spLocks noGrp="1"/>
          </p:cNvSpPr>
          <p:nvPr>
            <p:ph idx="1"/>
          </p:nvPr>
        </p:nvSpPr>
        <p:spPr>
          <a:xfrm>
            <a:off x="323850" y="1981200"/>
            <a:ext cx="8134350" cy="4114800"/>
          </a:xfrm>
        </p:spPr>
        <p:txBody>
          <a:bodyPr>
            <a:normAutofit/>
          </a:bodyPr>
          <a:lstStyle/>
          <a:p>
            <a:r>
              <a:rPr lang="nl-BE" altLang="nl-BE" dirty="0">
                <a:solidFill>
                  <a:schemeClr val="tx1"/>
                </a:solidFill>
              </a:rPr>
              <a:t>’s Anderendaags is patiënt quasi pijnvrij en hij heeft amper nog nood aan doorbraak-medicatie</a:t>
            </a:r>
          </a:p>
          <a:p>
            <a:r>
              <a:rPr lang="nl-BE" altLang="nl-BE" dirty="0">
                <a:solidFill>
                  <a:schemeClr val="tx1"/>
                </a:solidFill>
              </a:rPr>
              <a:t>De plexus infiltratie wordt voorlopig uitgesteld</a:t>
            </a:r>
          </a:p>
          <a:p>
            <a:r>
              <a:rPr lang="nl-BE" altLang="nl-BE" dirty="0">
                <a:solidFill>
                  <a:schemeClr val="tx1"/>
                </a:solidFill>
              </a:rPr>
              <a:t>Patiënt is rustig en ontspannen en begint te spreken over het ‘regelen’ van een waardig levenseinde</a:t>
            </a:r>
          </a:p>
          <a:p>
            <a:r>
              <a:rPr lang="nl-BE" altLang="nl-BE" dirty="0">
                <a:solidFill>
                  <a:schemeClr val="tx1"/>
                </a:solidFill>
              </a:rPr>
              <a:t>De dag erop ontwikkelt Hector </a:t>
            </a:r>
            <a:r>
              <a:rPr lang="nl-BE" altLang="nl-BE" dirty="0" smtClean="0">
                <a:solidFill>
                  <a:schemeClr val="tx1"/>
                </a:solidFill>
              </a:rPr>
              <a:t>echter een </a:t>
            </a:r>
            <a:r>
              <a:rPr lang="nl-BE" altLang="nl-BE" dirty="0">
                <a:solidFill>
                  <a:schemeClr val="tx1"/>
                </a:solidFill>
              </a:rPr>
              <a:t>fulminant onrustig delier</a:t>
            </a:r>
          </a:p>
        </p:txBody>
      </p:sp>
      <p:sp>
        <p:nvSpPr>
          <p:cNvPr id="18436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439863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1E9FF8-9922-4073-8F14-5008CF9CD322}" type="slidenum">
              <a:rPr lang="nl-NL" altLang="nl-BE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nl-NL" altLang="nl-BE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04138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nl-NL" altLang="nl-BE" sz="4000" b="1" dirty="0">
                <a:solidFill>
                  <a:srgbClr val="FF0000"/>
                </a:solidFill>
              </a:rPr>
              <a:t>Bijwerkingen </a:t>
            </a:r>
            <a:r>
              <a:rPr lang="nl-NL" altLang="nl-BE" sz="4000" b="1" dirty="0" smtClean="0">
                <a:solidFill>
                  <a:srgbClr val="FF0000"/>
                </a:solidFill>
              </a:rPr>
              <a:t>opioïden</a:t>
            </a:r>
            <a:endParaRPr lang="nl-NL" altLang="nl-BE" sz="4000" b="1" dirty="0">
              <a:solidFill>
                <a:srgbClr val="FF0000"/>
              </a:solidFill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9552" y="1556792"/>
            <a:ext cx="8064500" cy="4608512"/>
          </a:xfrm>
        </p:spPr>
        <p:txBody>
          <a:bodyPr>
            <a:normAutofit fontScale="25000" lnSpcReduction="20000"/>
          </a:bodyPr>
          <a:lstStyle/>
          <a:p>
            <a:pPr marL="34290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nl-NL" dirty="0"/>
          </a:p>
          <a:p>
            <a:pPr marL="342900" lvl="1" indent="-342900">
              <a:lnSpc>
                <a:spcPct val="80000"/>
              </a:lnSpc>
              <a:defRPr/>
            </a:pPr>
            <a:r>
              <a:rPr lang="nl-NL" sz="9600" dirty="0">
                <a:solidFill>
                  <a:schemeClr val="tx1"/>
                </a:solidFill>
              </a:rPr>
              <a:t>Centraal zenuwstelsel </a:t>
            </a:r>
            <a:r>
              <a:rPr lang="nl-NL" sz="8000" dirty="0">
                <a:solidFill>
                  <a:schemeClr val="tx1"/>
                </a:solidFill>
              </a:rPr>
              <a:t>&lt;-&gt; </a:t>
            </a:r>
            <a:r>
              <a:rPr lang="nl-NL" sz="8000" dirty="0">
                <a:solidFill>
                  <a:srgbClr val="FF0000"/>
                </a:solidFill>
              </a:rPr>
              <a:t>relatief plafondeffect </a:t>
            </a:r>
          </a:p>
          <a:p>
            <a:pPr marL="642937" lvl="2" indent="-342900">
              <a:lnSpc>
                <a:spcPct val="80000"/>
              </a:lnSpc>
              <a:defRPr/>
            </a:pPr>
            <a:r>
              <a:rPr lang="nl-NL" sz="7200" dirty="0">
                <a:solidFill>
                  <a:schemeClr val="tx1"/>
                </a:solidFill>
              </a:rPr>
              <a:t>sufheid / slaperigheid</a:t>
            </a:r>
          </a:p>
          <a:p>
            <a:pPr marL="642937" lvl="2" indent="-342900">
              <a:lnSpc>
                <a:spcPct val="80000"/>
              </a:lnSpc>
              <a:defRPr/>
            </a:pPr>
            <a:r>
              <a:rPr lang="nl-NL" sz="7200" dirty="0">
                <a:solidFill>
                  <a:schemeClr val="tx1"/>
                </a:solidFill>
              </a:rPr>
              <a:t>hyperalgesie </a:t>
            </a:r>
          </a:p>
          <a:p>
            <a:pPr marL="642937" lvl="2" indent="-342900">
              <a:lnSpc>
                <a:spcPct val="80000"/>
              </a:lnSpc>
              <a:defRPr/>
            </a:pPr>
            <a:r>
              <a:rPr lang="nl-NL" sz="7200" dirty="0">
                <a:solidFill>
                  <a:srgbClr val="FF0000"/>
                </a:solidFill>
              </a:rPr>
              <a:t>hallucinaties - verwardheid-delier </a:t>
            </a:r>
          </a:p>
          <a:p>
            <a:pPr marL="642937" lvl="2" indent="-342900">
              <a:lnSpc>
                <a:spcPct val="80000"/>
              </a:lnSpc>
              <a:defRPr/>
            </a:pPr>
            <a:r>
              <a:rPr lang="nl-NL" sz="7200" dirty="0" err="1">
                <a:solidFill>
                  <a:schemeClr val="tx1"/>
                </a:solidFill>
              </a:rPr>
              <a:t>myoclonus</a:t>
            </a:r>
            <a:r>
              <a:rPr lang="nl-NL" sz="7200" dirty="0">
                <a:solidFill>
                  <a:schemeClr val="tx1"/>
                </a:solidFill>
              </a:rPr>
              <a:t>  </a:t>
            </a:r>
          </a:p>
          <a:p>
            <a:pPr marL="642937" lvl="2" indent="-342900">
              <a:lnSpc>
                <a:spcPct val="80000"/>
              </a:lnSpc>
              <a:defRPr/>
            </a:pPr>
            <a:r>
              <a:rPr lang="nl-NL" sz="7200" dirty="0">
                <a:solidFill>
                  <a:schemeClr val="tx1"/>
                </a:solidFill>
              </a:rPr>
              <a:t>ademhalingsdepressie</a:t>
            </a:r>
            <a:r>
              <a:rPr lang="nl-NL" sz="8000" dirty="0">
                <a:solidFill>
                  <a:schemeClr val="tx1"/>
                </a:solidFill>
              </a:rPr>
              <a:t> </a:t>
            </a:r>
          </a:p>
          <a:p>
            <a:pPr marL="642937" lvl="2" indent="-342900">
              <a:lnSpc>
                <a:spcPct val="80000"/>
              </a:lnSpc>
              <a:defRPr/>
            </a:pPr>
            <a:endParaRPr lang="nl-NL" sz="8000" dirty="0">
              <a:solidFill>
                <a:schemeClr val="tx1"/>
              </a:solidFill>
            </a:endParaRPr>
          </a:p>
          <a:p>
            <a:pPr marL="400050" lvl="1" indent="-400050">
              <a:lnSpc>
                <a:spcPct val="80000"/>
              </a:lnSpc>
              <a:defRPr/>
            </a:pPr>
            <a:r>
              <a:rPr lang="nl-NL" sz="9600" dirty="0">
                <a:solidFill>
                  <a:prstClr val="black"/>
                </a:solidFill>
              </a:rPr>
              <a:t>Gastro-intestinaal </a:t>
            </a:r>
          </a:p>
          <a:p>
            <a:pPr marL="742950" lvl="2" indent="-342900">
              <a:lnSpc>
                <a:spcPct val="80000"/>
              </a:lnSpc>
              <a:defRPr/>
            </a:pPr>
            <a:r>
              <a:rPr lang="nl-NL" sz="7200" dirty="0">
                <a:solidFill>
                  <a:prstClr val="black"/>
                </a:solidFill>
              </a:rPr>
              <a:t>constipatie  </a:t>
            </a:r>
          </a:p>
          <a:p>
            <a:pPr marL="742950" lvl="2" indent="-342900">
              <a:lnSpc>
                <a:spcPct val="80000"/>
              </a:lnSpc>
              <a:defRPr/>
            </a:pPr>
            <a:r>
              <a:rPr lang="nl-NL" sz="7200" dirty="0">
                <a:solidFill>
                  <a:prstClr val="black"/>
                </a:solidFill>
              </a:rPr>
              <a:t>nausea en braken </a:t>
            </a:r>
          </a:p>
          <a:p>
            <a:pPr marL="742950" lvl="2" indent="-342900">
              <a:lnSpc>
                <a:spcPct val="80000"/>
              </a:lnSpc>
              <a:defRPr/>
            </a:pPr>
            <a:endParaRPr lang="nl-NL" sz="7200" dirty="0">
              <a:solidFill>
                <a:prstClr val="black"/>
              </a:solidFill>
            </a:endParaRPr>
          </a:p>
          <a:p>
            <a:pPr marL="342900" lvl="1" indent="-342900">
              <a:lnSpc>
                <a:spcPct val="80000"/>
              </a:lnSpc>
              <a:defRPr/>
            </a:pPr>
            <a:r>
              <a:rPr lang="nl-NL" sz="9600" dirty="0">
                <a:solidFill>
                  <a:prstClr val="black"/>
                </a:solidFill>
              </a:rPr>
              <a:t>Autonoom</a:t>
            </a:r>
          </a:p>
          <a:p>
            <a:pPr marL="742950" lvl="2" indent="-342900">
              <a:lnSpc>
                <a:spcPct val="80000"/>
              </a:lnSpc>
              <a:defRPr/>
            </a:pPr>
            <a:r>
              <a:rPr lang="nl-NL" sz="7200" dirty="0">
                <a:solidFill>
                  <a:prstClr val="black"/>
                </a:solidFill>
              </a:rPr>
              <a:t>urineretentie</a:t>
            </a:r>
          </a:p>
          <a:p>
            <a:pPr marL="742950" lvl="2" indent="-342900">
              <a:lnSpc>
                <a:spcPct val="80000"/>
              </a:lnSpc>
              <a:defRPr/>
            </a:pPr>
            <a:r>
              <a:rPr lang="nl-BE" sz="7200" dirty="0">
                <a:solidFill>
                  <a:prstClr val="black"/>
                </a:solidFill>
              </a:rPr>
              <a:t>droge mond</a:t>
            </a:r>
          </a:p>
          <a:p>
            <a:pPr marL="742950" lvl="2" indent="-342900">
              <a:lnSpc>
                <a:spcPct val="80000"/>
              </a:lnSpc>
              <a:defRPr/>
            </a:pPr>
            <a:r>
              <a:rPr lang="nl-BE" sz="7200" dirty="0" err="1">
                <a:solidFill>
                  <a:prstClr val="black"/>
                </a:solidFill>
              </a:rPr>
              <a:t>posturale</a:t>
            </a:r>
            <a:r>
              <a:rPr lang="nl-BE" sz="7200" dirty="0">
                <a:solidFill>
                  <a:prstClr val="black"/>
                </a:solidFill>
              </a:rPr>
              <a:t> hypotensie</a:t>
            </a:r>
          </a:p>
          <a:p>
            <a:pPr marL="742950" lvl="2" indent="-342900">
              <a:lnSpc>
                <a:spcPct val="80000"/>
              </a:lnSpc>
              <a:defRPr/>
            </a:pPr>
            <a:endParaRPr lang="nl-NL" sz="7200" dirty="0">
              <a:solidFill>
                <a:prstClr val="black"/>
              </a:solidFill>
            </a:endParaRPr>
          </a:p>
          <a:p>
            <a:pPr marL="342900" lvl="1" indent="-342900">
              <a:lnSpc>
                <a:spcPct val="80000"/>
              </a:lnSpc>
              <a:defRPr/>
            </a:pPr>
            <a:r>
              <a:rPr lang="nl-NL" sz="9600" dirty="0">
                <a:solidFill>
                  <a:prstClr val="black"/>
                </a:solidFill>
              </a:rPr>
              <a:t>Cutaan</a:t>
            </a:r>
            <a:r>
              <a:rPr lang="nl-NL" sz="11200" dirty="0">
                <a:solidFill>
                  <a:prstClr val="black"/>
                </a:solidFill>
              </a:rPr>
              <a:t> </a:t>
            </a:r>
          </a:p>
          <a:p>
            <a:pPr marL="742950" lvl="2" indent="-342900">
              <a:lnSpc>
                <a:spcPct val="80000"/>
              </a:lnSpc>
              <a:defRPr/>
            </a:pPr>
            <a:r>
              <a:rPr lang="nl-NL" sz="7200" dirty="0">
                <a:solidFill>
                  <a:prstClr val="black"/>
                </a:solidFill>
              </a:rPr>
              <a:t>zweten</a:t>
            </a:r>
          </a:p>
          <a:p>
            <a:pPr marL="742950" lvl="2" indent="-342900">
              <a:lnSpc>
                <a:spcPct val="80000"/>
              </a:lnSpc>
              <a:defRPr/>
            </a:pPr>
            <a:r>
              <a:rPr lang="nl-BE" sz="7200" dirty="0">
                <a:solidFill>
                  <a:prstClr val="black"/>
                </a:solidFill>
              </a:rPr>
              <a:t>jeuk </a:t>
            </a:r>
            <a:endParaRPr lang="nl-NL" sz="7200" dirty="0">
              <a:solidFill>
                <a:prstClr val="black"/>
              </a:solidFill>
            </a:endParaRPr>
          </a:p>
          <a:p>
            <a:pPr marL="342900" lvl="1" indent="-342900">
              <a:lnSpc>
                <a:spcPct val="80000"/>
              </a:lnSpc>
              <a:defRPr/>
            </a:pPr>
            <a:endParaRPr lang="nl-NL" sz="99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nl-NL" sz="9600" dirty="0">
              <a:solidFill>
                <a:schemeClr val="tx1"/>
              </a:solidFill>
            </a:endParaRPr>
          </a:p>
          <a:p>
            <a:pPr marL="1828800" lvl="4" indent="0" eaLnBrk="1" hangingPunct="1">
              <a:lnSpc>
                <a:spcPct val="80000"/>
              </a:lnSpc>
              <a:buFontTx/>
              <a:buNone/>
              <a:defRPr/>
            </a:pPr>
            <a:r>
              <a:rPr lang="nl-NL" sz="9600" dirty="0"/>
              <a:t>	</a:t>
            </a:r>
            <a:endParaRPr lang="nl-NL" sz="9600" dirty="0">
              <a:solidFill>
                <a:srgbClr val="FF0000"/>
              </a:solidFill>
            </a:endParaRPr>
          </a:p>
        </p:txBody>
      </p:sp>
      <p:sp>
        <p:nvSpPr>
          <p:cNvPr id="29701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9070975" y="5803900"/>
            <a:ext cx="254000" cy="46038"/>
          </a:xfrm>
        </p:spPr>
        <p:txBody>
          <a:bodyPr>
            <a:normAutofit fontScale="25000" lnSpcReduction="2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nl-BE" altLang="nl-BE" sz="1800" i="1"/>
          </a:p>
        </p:txBody>
      </p:sp>
      <p:sp>
        <p:nvSpPr>
          <p:cNvPr id="29698" name="Tijdelijke aanduiding voor dianummer 6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439863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0FFA72-D0D7-494C-8CF6-C9D4AA48E39F}" type="slidenum">
              <a:rPr lang="nl-NL" altLang="nl-BE" sz="1400">
                <a:solidFill>
                  <a:prstClr val="black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nl-NL" altLang="nl-BE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5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229600" cy="1143000"/>
          </a:xfrm>
        </p:spPr>
        <p:txBody>
          <a:bodyPr>
            <a:normAutofit/>
          </a:bodyPr>
          <a:lstStyle/>
          <a:p>
            <a:r>
              <a:rPr lang="nl-BE" sz="4000" b="1" dirty="0">
                <a:solidFill>
                  <a:srgbClr val="FF0000"/>
                </a:solidFill>
              </a:rPr>
              <a:t>Mogelijke aanpak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3140968"/>
            <a:ext cx="8424936" cy="2797773"/>
          </a:xfrm>
        </p:spPr>
        <p:txBody>
          <a:bodyPr>
            <a:normAutofit/>
          </a:bodyPr>
          <a:lstStyle/>
          <a:p>
            <a:r>
              <a:rPr lang="nl-BE" dirty="0"/>
              <a:t>De dosis morfine in de spuitdrijver verminderen ?</a:t>
            </a:r>
          </a:p>
          <a:p>
            <a:r>
              <a:rPr lang="nl-BE" dirty="0"/>
              <a:t>De morfine in de spuitdrijver roteren naar </a:t>
            </a:r>
            <a:r>
              <a:rPr lang="nl-BE" dirty="0" err="1"/>
              <a:t>oxycodone</a:t>
            </a:r>
            <a:r>
              <a:rPr lang="nl-BE" dirty="0"/>
              <a:t> ? </a:t>
            </a:r>
          </a:p>
          <a:p>
            <a:r>
              <a:rPr lang="nl-BE" dirty="0"/>
              <a:t>Neuroleptica starten type </a:t>
            </a:r>
            <a:r>
              <a:rPr lang="nl-BE" dirty="0" err="1"/>
              <a:t>Haldol</a:t>
            </a:r>
            <a:r>
              <a:rPr lang="nl-BE" dirty="0"/>
              <a:t>®? </a:t>
            </a:r>
          </a:p>
          <a:p>
            <a:r>
              <a:rPr lang="nl-BE" dirty="0"/>
              <a:t>Palliatieve sedatie starten ?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6342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476250"/>
            <a:ext cx="5867400" cy="914400"/>
          </a:xfrm>
        </p:spPr>
        <p:txBody>
          <a:bodyPr/>
          <a:lstStyle/>
          <a:p>
            <a:pPr algn="ctr" eaLnBrk="1" hangingPunct="1"/>
            <a:r>
              <a:rPr lang="nl-BE" altLang="nl-BE" b="1" dirty="0">
                <a:solidFill>
                  <a:srgbClr val="FF0000"/>
                </a:solidFill>
              </a:rPr>
              <a:t>Bronnen</a:t>
            </a:r>
            <a:endParaRPr lang="nl-NL" altLang="nl-BE" b="1" dirty="0">
              <a:solidFill>
                <a:srgbClr val="FF0000"/>
              </a:solidFill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773238"/>
            <a:ext cx="8353425" cy="4032250"/>
          </a:xfrm>
        </p:spPr>
        <p:txBody>
          <a:bodyPr/>
          <a:lstStyle/>
          <a:p>
            <a:pPr eaLnBrk="1" hangingPunct="1"/>
            <a:r>
              <a:rPr lang="nl-BE" altLang="nl-BE" sz="2400">
                <a:solidFill>
                  <a:schemeClr val="tx1"/>
                </a:solidFill>
                <a:hlinkClick r:id="rId2"/>
              </a:rPr>
              <a:t>www.pallialine.nl</a:t>
            </a:r>
            <a:r>
              <a:rPr lang="nl-BE" altLang="nl-BE" sz="2400">
                <a:solidFill>
                  <a:schemeClr val="tx1"/>
                </a:solidFill>
              </a:rPr>
              <a:t> : richtlijn pijn in palliatieve zorg 2010</a:t>
            </a:r>
          </a:p>
          <a:p>
            <a:pPr eaLnBrk="1" hangingPunct="1"/>
            <a:r>
              <a:rPr lang="nl-BE" altLang="nl-BE" sz="2400">
                <a:solidFill>
                  <a:schemeClr val="tx1"/>
                </a:solidFill>
                <a:hlinkClick r:id="rId2"/>
              </a:rPr>
              <a:t>www.pallialine.be</a:t>
            </a:r>
            <a:r>
              <a:rPr lang="nl-BE" altLang="nl-BE" sz="2400">
                <a:solidFill>
                  <a:schemeClr val="tx1"/>
                </a:solidFill>
              </a:rPr>
              <a:t> : richtlijn pijn in palliatieve zorg 2013 </a:t>
            </a:r>
          </a:p>
          <a:p>
            <a:pPr eaLnBrk="1" hangingPunct="1"/>
            <a:r>
              <a:rPr lang="nl-BE" altLang="nl-BE" sz="2400">
                <a:solidFill>
                  <a:schemeClr val="tx1"/>
                </a:solidFill>
                <a:hlinkClick r:id="rId2"/>
              </a:rPr>
              <a:t>www.cbo.nl</a:t>
            </a:r>
            <a:r>
              <a:rPr lang="nl-BE" altLang="nl-BE" sz="2400">
                <a:solidFill>
                  <a:schemeClr val="tx1"/>
                </a:solidFill>
              </a:rPr>
              <a:t> : richtlijn pijn bij kanker 2008</a:t>
            </a:r>
          </a:p>
          <a:p>
            <a:pPr eaLnBrk="1" hangingPunct="1"/>
            <a:r>
              <a:rPr lang="nl-BE" altLang="nl-BE" sz="2400">
                <a:solidFill>
                  <a:schemeClr val="tx1"/>
                </a:solidFill>
              </a:rPr>
              <a:t>Richtlijn ‘pijn bij kanker’ KCE, 2013</a:t>
            </a:r>
          </a:p>
          <a:p>
            <a:pPr eaLnBrk="1" hangingPunct="1"/>
            <a:r>
              <a:rPr lang="nl-BE" altLang="nl-BE" sz="2400">
                <a:solidFill>
                  <a:schemeClr val="tx1"/>
                </a:solidFill>
              </a:rPr>
              <a:t>Opioids in cancer pain, M.Davis et al. Ed. OUP 2005</a:t>
            </a:r>
          </a:p>
          <a:p>
            <a:pPr eaLnBrk="1" hangingPunct="1"/>
            <a:r>
              <a:rPr lang="nl-BE" altLang="nl-BE" sz="2400">
                <a:solidFill>
                  <a:schemeClr val="tx1"/>
                </a:solidFill>
              </a:rPr>
              <a:t>Oxford Handbook of palliative medicine, G.Hanks et al. Ed. OUP 2010</a:t>
            </a:r>
          </a:p>
          <a:p>
            <a:pPr eaLnBrk="1" hangingPunct="1"/>
            <a:r>
              <a:rPr lang="nl-BE" altLang="nl-BE" sz="2400">
                <a:solidFill>
                  <a:schemeClr val="tx1"/>
                </a:solidFill>
              </a:rPr>
              <a:t>Palliative Medicine, D.Walsh et al. Ed. Saunders-Elsevier 2009</a:t>
            </a:r>
            <a:endParaRPr lang="nl-NL" altLang="nl-BE" sz="2400">
              <a:solidFill>
                <a:schemeClr val="tx1"/>
              </a:solidFill>
            </a:endParaRPr>
          </a:p>
        </p:txBody>
      </p:sp>
      <p:sp>
        <p:nvSpPr>
          <p:cNvPr id="38914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439863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3EDE80-BAEB-40A8-AFF1-35335B482512}" type="slidenum">
              <a:rPr lang="nl-NL" altLang="nl-BE" sz="140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nl-NL" altLang="nl-BE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1EB65AB-1B57-4EDC-AA13-38C0BF9A3C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BE" altLang="nl-BE" sz="4800" b="1" dirty="0">
                <a:solidFill>
                  <a:srgbClr val="FF0000"/>
                </a:solidFill>
              </a:rPr>
              <a:t>Casus 2 Pijn</a:t>
            </a:r>
            <a:r>
              <a:rPr lang="nl-BE" altLang="nl-BE" b="1" dirty="0">
                <a:solidFill>
                  <a:srgbClr val="FF0000"/>
                </a:solidFill>
              </a:rPr>
              <a:t/>
            </a:r>
            <a:br>
              <a:rPr lang="nl-BE" altLang="nl-BE" b="1" dirty="0">
                <a:solidFill>
                  <a:srgbClr val="FF0000"/>
                </a:solidFill>
              </a:rPr>
            </a:br>
            <a:r>
              <a:rPr lang="nl-BE" altLang="nl-BE" sz="3600" b="1" dirty="0" err="1">
                <a:solidFill>
                  <a:srgbClr val="FF0000"/>
                </a:solidFill>
              </a:rPr>
              <a:t>Bridging</a:t>
            </a:r>
            <a:r>
              <a:rPr lang="nl-BE" altLang="nl-BE" sz="3600" b="1" dirty="0">
                <a:solidFill>
                  <a:srgbClr val="FF0000"/>
                </a:solidFill>
              </a:rPr>
              <a:t> </a:t>
            </a:r>
            <a:r>
              <a:rPr lang="nl-BE" altLang="nl-BE" sz="3600" b="1" dirty="0" err="1">
                <a:solidFill>
                  <a:srgbClr val="FF0000"/>
                </a:solidFill>
              </a:rPr>
              <a:t>the</a:t>
            </a:r>
            <a:r>
              <a:rPr lang="nl-BE" altLang="nl-BE" sz="3600" b="1" dirty="0">
                <a:solidFill>
                  <a:srgbClr val="FF0000"/>
                </a:solidFill>
              </a:rPr>
              <a:t> gap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4B468A69-6083-4A27-8194-E37A7BFE9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336" y="4581128"/>
            <a:ext cx="7776864" cy="792088"/>
          </a:xfrm>
        </p:spPr>
        <p:txBody>
          <a:bodyPr>
            <a:normAutofit fontScale="92500" lnSpcReduction="10000"/>
          </a:bodyPr>
          <a:lstStyle/>
          <a:p>
            <a:r>
              <a:rPr lang="nl-BE" dirty="0"/>
              <a:t>Tom Van den Mooter en Thomas Van </a:t>
            </a:r>
            <a:r>
              <a:rPr lang="nl-BE" dirty="0" err="1"/>
              <a:t>Cann</a:t>
            </a:r>
            <a:endParaRPr lang="nl-BE" dirty="0"/>
          </a:p>
          <a:p>
            <a:r>
              <a:rPr lang="nl-BE" dirty="0"/>
              <a:t>Oncologisch centrum GZA</a:t>
            </a:r>
          </a:p>
        </p:txBody>
      </p:sp>
    </p:spTree>
    <p:extLst>
      <p:ext uri="{BB962C8B-B14F-4D97-AF65-F5344CB8AC3E}">
        <p14:creationId xmlns:p14="http://schemas.microsoft.com/office/powerpoint/2010/main" val="28972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1692275" y="692150"/>
            <a:ext cx="5867400" cy="914400"/>
          </a:xfrm>
        </p:spPr>
        <p:txBody>
          <a:bodyPr>
            <a:normAutofit/>
          </a:bodyPr>
          <a:lstStyle/>
          <a:p>
            <a:pPr algn="ctr"/>
            <a:r>
              <a:rPr lang="nl-BE" altLang="nl-BE" sz="4000" b="1" dirty="0">
                <a:solidFill>
                  <a:srgbClr val="FF0000"/>
                </a:solidFill>
              </a:rPr>
              <a:t>Hector (2)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>
          <a:xfrm>
            <a:off x="539750" y="1700213"/>
            <a:ext cx="8064500" cy="417671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nl-BE" altLang="nl-BE" sz="2800" u="sng" dirty="0">
                <a:solidFill>
                  <a:schemeClr val="tx1"/>
                </a:solidFill>
              </a:rPr>
              <a:t>Medische toestand</a:t>
            </a:r>
          </a:p>
          <a:p>
            <a:pPr>
              <a:defRPr/>
            </a:pPr>
            <a:r>
              <a:rPr lang="nl-BE" altLang="nl-BE" sz="2400" dirty="0">
                <a:solidFill>
                  <a:schemeClr val="tx1"/>
                </a:solidFill>
              </a:rPr>
              <a:t>Coloncarcinoom (</a:t>
            </a:r>
            <a:r>
              <a:rPr lang="nl-BE" altLang="nl-BE" sz="2400" dirty="0" err="1">
                <a:solidFill>
                  <a:schemeClr val="tx1"/>
                </a:solidFill>
              </a:rPr>
              <a:t>sigmoid</a:t>
            </a:r>
            <a:r>
              <a:rPr lang="nl-BE" altLang="nl-BE" sz="2400" dirty="0">
                <a:solidFill>
                  <a:schemeClr val="tx1"/>
                </a:solidFill>
              </a:rPr>
              <a:t>) met lokale en peritoneale metastasering (drie jaar geleden vast gesteld) </a:t>
            </a:r>
          </a:p>
          <a:p>
            <a:pPr>
              <a:defRPr/>
            </a:pPr>
            <a:r>
              <a:rPr lang="nl-BE" altLang="nl-BE" sz="2400" dirty="0">
                <a:solidFill>
                  <a:schemeClr val="tx1"/>
                </a:solidFill>
              </a:rPr>
              <a:t>Hector werd uitgebreid behandeld met chirurgie en verschillende lijnen chemotherapie. </a:t>
            </a:r>
          </a:p>
          <a:p>
            <a:pPr>
              <a:defRPr/>
            </a:pPr>
            <a:r>
              <a:rPr lang="nl-BE" altLang="nl-BE" sz="2400" dirty="0">
                <a:solidFill>
                  <a:schemeClr val="tx1"/>
                </a:solidFill>
              </a:rPr>
              <a:t>De ziekte is nooit helemaal echt in remissie geweest</a:t>
            </a:r>
          </a:p>
          <a:p>
            <a:pPr>
              <a:defRPr/>
            </a:pPr>
            <a:r>
              <a:rPr lang="nl-BE" altLang="nl-BE" sz="2400" dirty="0">
                <a:solidFill>
                  <a:schemeClr val="tx1"/>
                </a:solidFill>
              </a:rPr>
              <a:t>Sinds een drietal maanden is er een groot recidief in het klein bekken met druk op de Re ureter (-&gt;  hydronefrose van de </a:t>
            </a:r>
            <a:r>
              <a:rPr lang="nl-BE" altLang="nl-BE" dirty="0">
                <a:solidFill>
                  <a:schemeClr val="tx1"/>
                </a:solidFill>
              </a:rPr>
              <a:t>Re </a:t>
            </a:r>
            <a:r>
              <a:rPr lang="nl-BE" altLang="nl-BE" sz="2400" dirty="0">
                <a:solidFill>
                  <a:schemeClr val="tx1"/>
                </a:solidFill>
              </a:rPr>
              <a:t>nier)  </a:t>
            </a:r>
          </a:p>
        </p:txBody>
      </p:sp>
      <p:sp>
        <p:nvSpPr>
          <p:cNvPr id="512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439863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AEA545-FE44-4804-8A10-413D4F63F651}" type="slidenum">
              <a:rPr lang="nl-NL" altLang="nl-BE" sz="140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nl-NL" altLang="nl-BE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0B37D6B-34A5-4C4D-8584-4EF0FDCEB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>
                <a:solidFill>
                  <a:srgbClr val="FF0000"/>
                </a:solidFill>
              </a:rPr>
              <a:t>Yvanka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58DD748B-7683-450F-8566-19866E3EF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Yvanka</a:t>
            </a:r>
            <a:r>
              <a:rPr lang="nl-BE" dirty="0"/>
              <a:t>, dame van 28 jaar</a:t>
            </a:r>
          </a:p>
          <a:p>
            <a:endParaRPr lang="nl-BE" dirty="0"/>
          </a:p>
          <a:p>
            <a:r>
              <a:rPr lang="nl-BE" dirty="0"/>
              <a:t>Oncologische voorgeschiedenis:</a:t>
            </a:r>
          </a:p>
          <a:p>
            <a:pPr lvl="1"/>
            <a:r>
              <a:rPr lang="nl-BE" dirty="0"/>
              <a:t>11/2018: FIGO IIIC1 (aangetaste </a:t>
            </a:r>
            <a:r>
              <a:rPr lang="nl-BE" dirty="0" err="1"/>
              <a:t>sentinelklier</a:t>
            </a:r>
            <a:r>
              <a:rPr lang="nl-BE" dirty="0"/>
              <a:t> linker </a:t>
            </a:r>
            <a:r>
              <a:rPr lang="nl-BE" dirty="0" err="1"/>
              <a:t>obturatorregio</a:t>
            </a:r>
            <a:r>
              <a:rPr lang="nl-BE" dirty="0"/>
              <a:t>) cervixcarcinoom waarvoor chemoradiatie en </a:t>
            </a:r>
            <a:r>
              <a:rPr lang="nl-BE" dirty="0" err="1"/>
              <a:t>bachytherapie</a:t>
            </a:r>
            <a:endParaRPr lang="nl-BE" dirty="0"/>
          </a:p>
          <a:p>
            <a:pPr lvl="1"/>
            <a:r>
              <a:rPr lang="nl-BE" dirty="0"/>
              <a:t>08/2019: recidief linker lies waarvoor radicale radiotherapie</a:t>
            </a:r>
          </a:p>
          <a:p>
            <a:pPr lvl="1"/>
            <a:r>
              <a:rPr lang="nl-BE" dirty="0"/>
              <a:t>01/2020: recidief iliacaal en invasie </a:t>
            </a:r>
            <a:r>
              <a:rPr lang="nl-BE" dirty="0" err="1"/>
              <a:t>obturatormusculatuur</a:t>
            </a:r>
            <a:r>
              <a:rPr lang="nl-BE" dirty="0"/>
              <a:t> linker</a:t>
            </a:r>
          </a:p>
          <a:p>
            <a:pPr lvl="1"/>
            <a:endParaRPr lang="nl-BE" dirty="0"/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8810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91491B0-3C78-48E1-AB63-5A8F39654A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8363272" cy="4525963"/>
          </a:xfrm>
        </p:spPr>
        <p:txBody>
          <a:bodyPr/>
          <a:lstStyle/>
          <a:p>
            <a:endParaRPr lang="nl-BE" dirty="0"/>
          </a:p>
          <a:p>
            <a:r>
              <a:rPr lang="nl-BE" dirty="0"/>
              <a:t>Relevante medische voorgeschiedenis</a:t>
            </a:r>
          </a:p>
          <a:p>
            <a:pPr lvl="1"/>
            <a:r>
              <a:rPr lang="nl-BE" dirty="0"/>
              <a:t>Anorexie als kind</a:t>
            </a:r>
          </a:p>
          <a:p>
            <a:pPr lvl="1"/>
            <a:r>
              <a:rPr lang="nl-BE" dirty="0"/>
              <a:t>2010: depressieve stoornis, middelenmisbruik (cannabis, soft drugs)</a:t>
            </a:r>
          </a:p>
          <a:p>
            <a:pPr lvl="1"/>
            <a:r>
              <a:rPr lang="nl-BE" dirty="0"/>
              <a:t>2013: nausea en braken waarvoor onduidelijke oorzaak, link met cannabis werd gelegd</a:t>
            </a:r>
          </a:p>
          <a:p>
            <a:pPr lvl="1"/>
            <a:r>
              <a:rPr lang="nl-BE" dirty="0"/>
              <a:t>2017: spanningshoofdpijnen</a:t>
            </a:r>
          </a:p>
          <a:p>
            <a:endParaRPr lang="nl-BE" dirty="0"/>
          </a:p>
          <a:p>
            <a:r>
              <a:rPr lang="nl-BE" dirty="0"/>
              <a:t>Sociale situatie: </a:t>
            </a:r>
          </a:p>
          <a:p>
            <a:pPr lvl="1"/>
            <a:r>
              <a:rPr lang="nl-BE" dirty="0"/>
              <a:t>Alleenwonende, sterke band met zus (en moeder). Geen stabiele relaties.</a:t>
            </a:r>
          </a:p>
          <a:p>
            <a:endParaRPr lang="nl-B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xmlns="" id="{C317A5BA-4EC8-41E4-9C59-DAD40A538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ctr"/>
            <a:r>
              <a:rPr lang="nl-BE" dirty="0" err="1">
                <a:solidFill>
                  <a:srgbClr val="FF0000"/>
                </a:solidFill>
              </a:rPr>
              <a:t>Yvanka</a:t>
            </a:r>
            <a:endParaRPr lang="nl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1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D75C8D6-ACF3-4A4A-B117-AFBB86A49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>
                <a:solidFill>
                  <a:srgbClr val="FF0000"/>
                </a:solidFill>
              </a:rPr>
              <a:t>Yvanka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40C95266-734E-4C40-B7DB-FEAE9BE07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2260846"/>
          </a:xfrm>
        </p:spPr>
        <p:txBody>
          <a:bodyPr>
            <a:normAutofit/>
          </a:bodyPr>
          <a:lstStyle/>
          <a:p>
            <a:r>
              <a:rPr lang="nl-BE" dirty="0"/>
              <a:t>Huidige problematiek:</a:t>
            </a:r>
          </a:p>
          <a:p>
            <a:pPr lvl="1"/>
            <a:r>
              <a:rPr lang="nl-BE" dirty="0"/>
              <a:t>Hevige (VAS minimum 6/10) pijnklachten linker heupregio en been, in rust en </a:t>
            </a:r>
            <a:r>
              <a:rPr lang="nl-BE" dirty="0" err="1"/>
              <a:t>inspanningsgebonden</a:t>
            </a:r>
            <a:r>
              <a:rPr lang="nl-BE" dirty="0"/>
              <a:t>. </a:t>
            </a:r>
          </a:p>
          <a:p>
            <a:pPr lvl="1"/>
            <a:r>
              <a:rPr lang="nl-BE" dirty="0"/>
              <a:t>EMG: beeld van n. </a:t>
            </a:r>
            <a:r>
              <a:rPr lang="nl-BE" dirty="0" err="1"/>
              <a:t>obturatoriuslijden</a:t>
            </a:r>
            <a:r>
              <a:rPr lang="nl-BE" dirty="0"/>
              <a:t> links (diffuse denervatie in de m. </a:t>
            </a:r>
            <a:r>
              <a:rPr lang="nl-BE" dirty="0" err="1"/>
              <a:t>adductor</a:t>
            </a:r>
            <a:r>
              <a:rPr lang="nl-BE" dirty="0"/>
              <a:t> longus).</a:t>
            </a:r>
          </a:p>
          <a:p>
            <a:pPr lvl="1"/>
            <a:r>
              <a:rPr lang="nl-BE" dirty="0"/>
              <a:t>Klinisch belangrijke opzetting spierregio links (</a:t>
            </a:r>
            <a:r>
              <a:rPr lang="nl-BE" i="1" dirty="0"/>
              <a:t>pantser</a:t>
            </a:r>
            <a:r>
              <a:rPr lang="nl-BE" dirty="0"/>
              <a:t>)</a:t>
            </a:r>
          </a:p>
          <a:p>
            <a:pPr marL="342900" lvl="1" indent="0">
              <a:buNone/>
            </a:pPr>
            <a:endParaRPr lang="nl-BE" dirty="0"/>
          </a:p>
          <a:p>
            <a:pPr lvl="1"/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7144792C-018F-4ED0-AEAF-73FF3C609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954443"/>
            <a:ext cx="5157825" cy="2628919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xmlns="" id="{38279843-044D-4B1E-84FD-1FD674B5DF20}"/>
              </a:ext>
            </a:extLst>
          </p:cNvPr>
          <p:cNvSpPr/>
          <p:nvPr/>
        </p:nvSpPr>
        <p:spPr>
          <a:xfrm>
            <a:off x="4572000" y="4423122"/>
            <a:ext cx="2016224" cy="21602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68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6CC0188-3C95-4C37-A2BC-9C111A47E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In verleden reeds gestart met Lyrica (heden 300mg) en paracetamol wegens </a:t>
            </a:r>
            <a:r>
              <a:rPr lang="nl-BE" dirty="0" err="1"/>
              <a:t>neuropathische</a:t>
            </a:r>
            <a:r>
              <a:rPr lang="nl-BE" dirty="0"/>
              <a:t> pijnen postheelkunde en RT, ook poging </a:t>
            </a:r>
            <a:r>
              <a:rPr lang="nl-BE" dirty="0" err="1"/>
              <a:t>Versatis</a:t>
            </a:r>
            <a:r>
              <a:rPr lang="nl-BE" dirty="0"/>
              <a:t> (Lidocaïne). </a:t>
            </a:r>
          </a:p>
          <a:p>
            <a:endParaRPr lang="nl-B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="" id="{A5337B70-FEC9-4FC2-9948-74AE1F40C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ctr"/>
            <a:r>
              <a:rPr lang="nl-BE" dirty="0" err="1">
                <a:solidFill>
                  <a:srgbClr val="FF0000"/>
                </a:solidFill>
              </a:rPr>
              <a:t>Yvanka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7224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b="1" dirty="0">
                <a:solidFill>
                  <a:srgbClr val="FF0000"/>
                </a:solidFill>
              </a:rPr>
              <a:t>Mogelijke aanpak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3356992"/>
            <a:ext cx="7992888" cy="2797773"/>
          </a:xfrm>
        </p:spPr>
        <p:txBody>
          <a:bodyPr/>
          <a:lstStyle/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xmlns="" id="{23881BC6-E1B8-428A-8076-ECA2ECC5495A}"/>
              </a:ext>
            </a:extLst>
          </p:cNvPr>
          <p:cNvSpPr txBox="1">
            <a:spLocks/>
          </p:cNvSpPr>
          <p:nvPr/>
        </p:nvSpPr>
        <p:spPr>
          <a:xfrm>
            <a:off x="395536" y="3140968"/>
            <a:ext cx="8424936" cy="2797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46464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rgbClr val="464646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464646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rgbClr val="464646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rgbClr val="464646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WHO Trap 1 analgetica? </a:t>
            </a:r>
          </a:p>
          <a:p>
            <a:r>
              <a:rPr lang="nl-BE" dirty="0"/>
              <a:t>WHO Trap 2 analgetica?</a:t>
            </a:r>
          </a:p>
          <a:p>
            <a:r>
              <a:rPr lang="nl-BE" dirty="0"/>
              <a:t>WHO Trap 3 analgetica?</a:t>
            </a:r>
          </a:p>
          <a:p>
            <a:r>
              <a:rPr lang="nl-BE" dirty="0"/>
              <a:t>Adjuvantia aanpassen?</a:t>
            </a:r>
          </a:p>
          <a:p>
            <a:r>
              <a:rPr lang="nl-BE" dirty="0"/>
              <a:t>Interventie?</a:t>
            </a:r>
          </a:p>
        </p:txBody>
      </p:sp>
    </p:spTree>
    <p:extLst>
      <p:ext uri="{BB962C8B-B14F-4D97-AF65-F5344CB8AC3E}">
        <p14:creationId xmlns:p14="http://schemas.microsoft.com/office/powerpoint/2010/main" val="89206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C2CD945-D176-41FE-9128-3A5CC564B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Onze aanpak:</a:t>
            </a:r>
          </a:p>
          <a:p>
            <a:pPr lvl="1"/>
            <a:r>
              <a:rPr lang="nl-BE" dirty="0"/>
              <a:t>Paracetamol, soms met codeïne &gt; weinig effect op de pijnen.</a:t>
            </a:r>
          </a:p>
          <a:p>
            <a:pPr lvl="1"/>
            <a:r>
              <a:rPr lang="nl-BE" dirty="0"/>
              <a:t>Zeer terughoudende tegenover medicatie (“van de wereld” bij te hoge dosis Lyrica)</a:t>
            </a:r>
          </a:p>
          <a:p>
            <a:pPr lvl="1"/>
            <a:endParaRPr lang="nl-BE" dirty="0"/>
          </a:p>
          <a:p>
            <a:pPr lvl="1"/>
            <a:r>
              <a:rPr lang="nl-BE" dirty="0"/>
              <a:t>Na overtuiging werd WHO trap 3 gestart &gt; </a:t>
            </a:r>
            <a:r>
              <a:rPr lang="nl-BE" dirty="0" err="1"/>
              <a:t>Fentanyl</a:t>
            </a:r>
            <a:r>
              <a:rPr lang="nl-BE" dirty="0"/>
              <a:t> en </a:t>
            </a:r>
            <a:r>
              <a:rPr lang="nl-BE" dirty="0" err="1"/>
              <a:t>oxycodone</a:t>
            </a:r>
            <a:endParaRPr lang="nl-BE" dirty="0"/>
          </a:p>
          <a:p>
            <a:pPr lvl="1"/>
            <a:r>
              <a:rPr lang="nl-BE" dirty="0"/>
              <a:t>Geen mogelijkheid voor herhalen radiotherapie of heelkunde in eerste instantie, chemotherapie werd gestart. </a:t>
            </a:r>
          </a:p>
          <a:p>
            <a:pPr lvl="1"/>
            <a:endParaRPr lang="nl-B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="" id="{FA655AD7-29C1-4F22-ADDA-B0CC9B7B9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ctr"/>
            <a:r>
              <a:rPr lang="nl-BE" dirty="0" err="1">
                <a:solidFill>
                  <a:srgbClr val="FF0000"/>
                </a:solidFill>
              </a:rPr>
              <a:t>Yvanka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9387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09B3FB9A-4B83-4000-A124-59EFB8367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Evolutie:</a:t>
            </a:r>
          </a:p>
          <a:p>
            <a:pPr lvl="1"/>
            <a:r>
              <a:rPr lang="nl-BE" dirty="0"/>
              <a:t>Redelijke pijncontrole met combinatie Lyrica, </a:t>
            </a:r>
            <a:r>
              <a:rPr lang="nl-BE" dirty="0" err="1"/>
              <a:t>Fentanyl</a:t>
            </a:r>
            <a:r>
              <a:rPr lang="nl-BE" dirty="0"/>
              <a:t> en </a:t>
            </a:r>
            <a:r>
              <a:rPr lang="nl-BE" dirty="0" err="1"/>
              <a:t>oxycodone</a:t>
            </a:r>
            <a:endParaRPr lang="nl-BE" dirty="0"/>
          </a:p>
          <a:p>
            <a:pPr lvl="1"/>
            <a:r>
              <a:rPr lang="nl-BE" dirty="0"/>
              <a:t>Tevens goede oncologische respons, redelijke tolerantie chemotherapie. </a:t>
            </a:r>
          </a:p>
          <a:p>
            <a:pPr lvl="1"/>
            <a:r>
              <a:rPr lang="nl-BE" dirty="0"/>
              <a:t>Wankele </a:t>
            </a:r>
            <a:r>
              <a:rPr lang="nl-BE" dirty="0" err="1"/>
              <a:t>coöping</a:t>
            </a:r>
            <a:r>
              <a:rPr lang="nl-BE" dirty="0"/>
              <a:t> 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="" id="{2450E475-D815-4A88-A1EC-9CC8CC88430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rgbClr val="546D2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BE" dirty="0" err="1">
                <a:solidFill>
                  <a:srgbClr val="FF0000"/>
                </a:solidFill>
              </a:rPr>
              <a:t>Yvanka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3367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824431DB-E553-45D7-968B-1E6D998AF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1324742"/>
          </a:xfrm>
        </p:spPr>
        <p:txBody>
          <a:bodyPr/>
          <a:lstStyle/>
          <a:p>
            <a:r>
              <a:rPr lang="nl-BE" dirty="0"/>
              <a:t>Verdere evolutie:</a:t>
            </a:r>
          </a:p>
          <a:p>
            <a:pPr lvl="1"/>
            <a:r>
              <a:rPr lang="nl-BE" dirty="0"/>
              <a:t>Onder chemotherapie goede ziekte- en symptoomcontrole, echter later symptomatische ziekteprogressie</a:t>
            </a:r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="" id="{9B9B5F46-FEB4-4CFD-930E-0303084B373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rgbClr val="546D2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BE" dirty="0" err="1">
                <a:solidFill>
                  <a:srgbClr val="FF0000"/>
                </a:solidFill>
              </a:rPr>
              <a:t>Yvanka</a:t>
            </a:r>
            <a:endParaRPr lang="nl-BE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EB5DFA63-574F-4F5F-87BF-AA7AB2553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041" y="3429000"/>
            <a:ext cx="5157825" cy="262891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98687C72-1C19-4F34-8DD4-18E5F27DC5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429000"/>
            <a:ext cx="5224501" cy="2609869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xmlns="" id="{AF578E6B-4BBB-4B64-BAD8-9F739EC81C36}"/>
              </a:ext>
            </a:extLst>
          </p:cNvPr>
          <p:cNvSpPr/>
          <p:nvPr/>
        </p:nvSpPr>
        <p:spPr>
          <a:xfrm>
            <a:off x="4551769" y="3645024"/>
            <a:ext cx="2016224" cy="21602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741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b="1" dirty="0">
                <a:solidFill>
                  <a:srgbClr val="FF0000"/>
                </a:solidFill>
              </a:rPr>
              <a:t>Mogelijke aanpak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3356992"/>
            <a:ext cx="7992888" cy="2797773"/>
          </a:xfrm>
        </p:spPr>
        <p:txBody>
          <a:bodyPr/>
          <a:lstStyle/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xmlns="" id="{23881BC6-E1B8-428A-8076-ECA2ECC5495A}"/>
              </a:ext>
            </a:extLst>
          </p:cNvPr>
          <p:cNvSpPr txBox="1">
            <a:spLocks/>
          </p:cNvSpPr>
          <p:nvPr/>
        </p:nvSpPr>
        <p:spPr>
          <a:xfrm>
            <a:off x="395536" y="3140968"/>
            <a:ext cx="8424936" cy="2797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46464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rgbClr val="464646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464646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rgbClr val="464646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rgbClr val="464646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WHO Trap 1 analgetica? </a:t>
            </a:r>
          </a:p>
          <a:p>
            <a:r>
              <a:rPr lang="nl-BE" dirty="0"/>
              <a:t>WHO Trap 2 analgetica?</a:t>
            </a:r>
          </a:p>
          <a:p>
            <a:r>
              <a:rPr lang="nl-BE" dirty="0"/>
              <a:t>WHO Trap 3 analgetica?</a:t>
            </a:r>
          </a:p>
          <a:p>
            <a:r>
              <a:rPr lang="nl-BE" dirty="0"/>
              <a:t>Adjuvantia aanpassen?</a:t>
            </a:r>
          </a:p>
          <a:p>
            <a:r>
              <a:rPr lang="nl-BE" dirty="0"/>
              <a:t>Interventie?</a:t>
            </a:r>
          </a:p>
        </p:txBody>
      </p:sp>
    </p:spTree>
    <p:extLst>
      <p:ext uri="{BB962C8B-B14F-4D97-AF65-F5344CB8AC3E}">
        <p14:creationId xmlns:p14="http://schemas.microsoft.com/office/powerpoint/2010/main" val="12939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EEE9D7A-2B4E-46C8-BF62-17FF5C7F0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Onze aanpak:</a:t>
            </a:r>
          </a:p>
          <a:p>
            <a:pPr lvl="1"/>
            <a:r>
              <a:rPr lang="nl-BE" dirty="0"/>
              <a:t>Associatie </a:t>
            </a:r>
            <a:r>
              <a:rPr lang="nl-BE" dirty="0" err="1"/>
              <a:t>NSAIDs</a:t>
            </a:r>
            <a:r>
              <a:rPr lang="nl-BE" dirty="0"/>
              <a:t> (CAVE maaglast voorheen, echter zonder ulcera) &gt; START </a:t>
            </a:r>
            <a:r>
              <a:rPr lang="nl-BE" dirty="0" err="1"/>
              <a:t>Celebrex</a:t>
            </a:r>
            <a:r>
              <a:rPr lang="nl-BE" dirty="0"/>
              <a:t> </a:t>
            </a:r>
          </a:p>
          <a:p>
            <a:pPr lvl="1"/>
            <a:r>
              <a:rPr lang="nl-BE" dirty="0"/>
              <a:t>Geen mogelijkheid associatie corticoïden gezien deelname aan immuuntherapiestudie</a:t>
            </a:r>
          </a:p>
          <a:p>
            <a:pPr lvl="1"/>
            <a:r>
              <a:rPr lang="nl-BE" dirty="0"/>
              <a:t>Opdrijven opioïden (</a:t>
            </a:r>
            <a:r>
              <a:rPr lang="nl-BE" dirty="0" err="1"/>
              <a:t>Fentanyl</a:t>
            </a:r>
            <a:r>
              <a:rPr lang="nl-BE" dirty="0"/>
              <a:t>) progressief, opdrijven doorbraakpijnmedicatie. </a:t>
            </a:r>
          </a:p>
          <a:p>
            <a:pPr lvl="1"/>
            <a:r>
              <a:rPr lang="nl-BE" dirty="0"/>
              <a:t>Opstarten antitumorale behandeling binnen fase 1 studieprotocol (immuuntherapie)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xmlns="" id="{74DC3D6E-8A25-4968-BAC3-A8779138ED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rgbClr val="546D2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BE" dirty="0" err="1">
                <a:solidFill>
                  <a:srgbClr val="FF0000"/>
                </a:solidFill>
              </a:rPr>
              <a:t>Yvanka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9479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1476375" y="692150"/>
            <a:ext cx="5867400" cy="914400"/>
          </a:xfrm>
        </p:spPr>
        <p:txBody>
          <a:bodyPr>
            <a:normAutofit/>
          </a:bodyPr>
          <a:lstStyle/>
          <a:p>
            <a:pPr algn="ctr"/>
            <a:r>
              <a:rPr lang="nl-BE" altLang="nl-BE" sz="4000" b="1" dirty="0">
                <a:solidFill>
                  <a:srgbClr val="FF0000"/>
                </a:solidFill>
              </a:rPr>
              <a:t>Hector (3)</a:t>
            </a:r>
          </a:p>
        </p:txBody>
      </p:sp>
      <p:sp>
        <p:nvSpPr>
          <p:cNvPr id="7171" name="Tijdelijke aanduiding voor inhoud 2"/>
          <p:cNvSpPr>
            <a:spLocks noGrp="1"/>
          </p:cNvSpPr>
          <p:nvPr>
            <p:ph idx="1"/>
          </p:nvPr>
        </p:nvSpPr>
        <p:spPr>
          <a:xfrm>
            <a:off x="323850" y="1773238"/>
            <a:ext cx="8640638" cy="4104034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  <a:defRPr/>
            </a:pPr>
            <a:r>
              <a:rPr lang="nl-BE" altLang="nl-BE" sz="3000" u="sng" dirty="0">
                <a:solidFill>
                  <a:schemeClr val="tx1"/>
                </a:solidFill>
              </a:rPr>
              <a:t>Klachten</a:t>
            </a:r>
          </a:p>
          <a:p>
            <a:pPr>
              <a:defRPr/>
            </a:pPr>
            <a:r>
              <a:rPr lang="nl-BE" altLang="nl-BE" sz="2600" dirty="0">
                <a:solidFill>
                  <a:schemeClr val="tx1"/>
                </a:solidFill>
              </a:rPr>
              <a:t>Hector is veel vermagerd en verzwakt. </a:t>
            </a:r>
          </a:p>
          <a:p>
            <a:pPr>
              <a:defRPr/>
            </a:pPr>
            <a:r>
              <a:rPr lang="nl-BE" altLang="nl-BE" sz="2600" dirty="0">
                <a:solidFill>
                  <a:schemeClr val="tx1"/>
                </a:solidFill>
              </a:rPr>
              <a:t>Hij vertoont ook constipatie </a:t>
            </a:r>
          </a:p>
          <a:p>
            <a:pPr>
              <a:defRPr/>
            </a:pPr>
            <a:r>
              <a:rPr lang="nl-BE" altLang="nl-BE" sz="2600" dirty="0">
                <a:solidFill>
                  <a:schemeClr val="tx1"/>
                </a:solidFill>
              </a:rPr>
              <a:t>Hector vertoont </a:t>
            </a:r>
            <a:r>
              <a:rPr lang="nl-BE" altLang="nl-BE" sz="2600" dirty="0" err="1">
                <a:solidFill>
                  <a:schemeClr val="tx1"/>
                </a:solidFill>
              </a:rPr>
              <a:t>intermittente</a:t>
            </a:r>
            <a:r>
              <a:rPr lang="nl-BE" altLang="nl-BE" sz="2600" dirty="0">
                <a:solidFill>
                  <a:schemeClr val="tx1"/>
                </a:solidFill>
              </a:rPr>
              <a:t> hematurie en heeft een verblijfsonde  </a:t>
            </a:r>
          </a:p>
          <a:p>
            <a:pPr>
              <a:defRPr/>
            </a:pPr>
            <a:r>
              <a:rPr lang="nl-BE" altLang="nl-BE" sz="2600" dirty="0">
                <a:solidFill>
                  <a:schemeClr val="tx1"/>
                </a:solidFill>
              </a:rPr>
              <a:t>Hector heeft vooral nood aan (psychische) rust </a:t>
            </a:r>
          </a:p>
          <a:p>
            <a:pPr>
              <a:defRPr/>
            </a:pPr>
            <a:r>
              <a:rPr lang="nl-BE" altLang="nl-BE" sz="2600" dirty="0">
                <a:solidFill>
                  <a:schemeClr val="tx1"/>
                </a:solidFill>
              </a:rPr>
              <a:t>Hij heeft nu </a:t>
            </a:r>
            <a:r>
              <a:rPr lang="nl-BE" altLang="nl-BE" sz="2600" u="sng" dirty="0">
                <a:solidFill>
                  <a:schemeClr val="tx1"/>
                </a:solidFill>
              </a:rPr>
              <a:t>laag abdominale pijn </a:t>
            </a:r>
            <a:r>
              <a:rPr lang="nl-BE" altLang="nl-BE" sz="2600" dirty="0">
                <a:solidFill>
                  <a:schemeClr val="tx1"/>
                </a:solidFill>
              </a:rPr>
              <a:t>(VAS 6-7)</a:t>
            </a:r>
          </a:p>
          <a:p>
            <a:pPr>
              <a:defRPr/>
            </a:pPr>
            <a:r>
              <a:rPr lang="nl-BE" altLang="nl-BE" sz="2600" dirty="0">
                <a:solidFill>
                  <a:schemeClr val="tx1"/>
                </a:solidFill>
              </a:rPr>
              <a:t>De huisarts start Contramal </a:t>
            </a:r>
            <a:r>
              <a:rPr lang="nl-BE" altLang="nl-BE" sz="2600" dirty="0" err="1">
                <a:solidFill>
                  <a:schemeClr val="tx1"/>
                </a:solidFill>
              </a:rPr>
              <a:t>Retard</a:t>
            </a:r>
            <a:r>
              <a:rPr lang="nl-BE" altLang="nl-BE" sz="2600" dirty="0">
                <a:solidFill>
                  <a:schemeClr val="tx1"/>
                </a:solidFill>
              </a:rPr>
              <a:t> 2 x 200 mg per dag PO </a:t>
            </a:r>
          </a:p>
          <a:p>
            <a:pPr>
              <a:defRPr/>
            </a:pPr>
            <a:r>
              <a:rPr lang="nl-BE" altLang="nl-BE" sz="2600" dirty="0">
                <a:solidFill>
                  <a:schemeClr val="tx1"/>
                </a:solidFill>
              </a:rPr>
              <a:t>De laag abdominale pijn persisteert echter, er is amper vermindering van de VAS-score</a:t>
            </a:r>
          </a:p>
          <a:p>
            <a:pPr>
              <a:defRPr/>
            </a:pPr>
            <a:endParaRPr lang="nl-BE" altLang="nl-BE" sz="2400" dirty="0">
              <a:solidFill>
                <a:schemeClr val="tx1"/>
              </a:solidFill>
            </a:endParaRPr>
          </a:p>
          <a:p>
            <a:pPr>
              <a:defRPr/>
            </a:pPr>
            <a:endParaRPr lang="nl-BE" altLang="nl-BE" dirty="0"/>
          </a:p>
        </p:txBody>
      </p:sp>
      <p:sp>
        <p:nvSpPr>
          <p:cNvPr id="6148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439863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D15F4D-4A77-4041-BEFA-8E46E748D5E8}" type="slidenum">
              <a:rPr lang="nl-NL" altLang="nl-BE" sz="140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nl-NL" altLang="nl-BE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C69420F-786C-4E9B-BBAE-7D4848424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Verder verloop:</a:t>
            </a:r>
          </a:p>
          <a:p>
            <a:pPr lvl="1"/>
            <a:r>
              <a:rPr lang="nl-BE" dirty="0"/>
              <a:t>Opname kort na opstarten studiemedicatie in kader van crescendo pijnklachten:</a:t>
            </a:r>
          </a:p>
          <a:p>
            <a:pPr lvl="2"/>
            <a:r>
              <a:rPr lang="nl-BE" dirty="0"/>
              <a:t>(Pijnlijke?) </a:t>
            </a:r>
            <a:r>
              <a:rPr lang="nl-BE" dirty="0" err="1"/>
              <a:t>neuropathische</a:t>
            </a:r>
            <a:r>
              <a:rPr lang="nl-BE" dirty="0"/>
              <a:t> pijnen voeten (mogelijk chemotherapie geïnduceerd)</a:t>
            </a:r>
          </a:p>
          <a:p>
            <a:pPr lvl="2"/>
            <a:r>
              <a:rPr lang="nl-BE" dirty="0"/>
              <a:t>Pijnklachten intra-abdominaal, voornamelijk ter hoogte van klein bekken met ook abdominale opzetting</a:t>
            </a:r>
          </a:p>
          <a:p>
            <a:pPr lvl="2"/>
            <a:r>
              <a:rPr lang="nl-BE" dirty="0"/>
              <a:t>Pijnklachten linker heupregio met uitstraling naar linker been = meest invaliderende. </a:t>
            </a:r>
          </a:p>
          <a:p>
            <a:pPr lvl="1"/>
            <a:r>
              <a:rPr lang="nl-BE" dirty="0"/>
              <a:t>Ontreddering ++ </a:t>
            </a:r>
          </a:p>
          <a:p>
            <a:pPr lvl="1"/>
            <a:r>
              <a:rPr lang="nl-BE" dirty="0"/>
              <a:t>Toegenomen cannabis-usus. 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="" id="{C8513325-1D7D-4E9A-A800-DD5BAD2926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60350"/>
            <a:ext cx="8229600" cy="706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rgbClr val="546D2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BE" dirty="0" err="1">
                <a:solidFill>
                  <a:srgbClr val="FF0000"/>
                </a:solidFill>
              </a:rPr>
              <a:t>Yvanka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5534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b="1" dirty="0">
                <a:solidFill>
                  <a:srgbClr val="FF0000"/>
                </a:solidFill>
              </a:rPr>
              <a:t>Mogelijke aanpak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3356992"/>
            <a:ext cx="7992888" cy="2797773"/>
          </a:xfrm>
        </p:spPr>
        <p:txBody>
          <a:bodyPr/>
          <a:lstStyle/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xmlns="" id="{23881BC6-E1B8-428A-8076-ECA2ECC5495A}"/>
              </a:ext>
            </a:extLst>
          </p:cNvPr>
          <p:cNvSpPr txBox="1">
            <a:spLocks/>
          </p:cNvSpPr>
          <p:nvPr/>
        </p:nvSpPr>
        <p:spPr>
          <a:xfrm>
            <a:off x="395536" y="3140968"/>
            <a:ext cx="8424936" cy="2797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46464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rgbClr val="464646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464646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rgbClr val="464646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rgbClr val="464646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WHO Trap 1 analgetica? </a:t>
            </a:r>
          </a:p>
          <a:p>
            <a:r>
              <a:rPr lang="nl-BE" dirty="0"/>
              <a:t>WHO Trap 2 analgetica?</a:t>
            </a:r>
          </a:p>
          <a:p>
            <a:r>
              <a:rPr lang="nl-BE" dirty="0"/>
              <a:t>WHO Trap 3 analgetica?</a:t>
            </a:r>
          </a:p>
          <a:p>
            <a:r>
              <a:rPr lang="nl-BE" dirty="0"/>
              <a:t>Adjuvantia aanpassen?</a:t>
            </a:r>
          </a:p>
          <a:p>
            <a:r>
              <a:rPr lang="nl-BE" dirty="0"/>
              <a:t>Interventie?</a:t>
            </a:r>
          </a:p>
        </p:txBody>
      </p:sp>
    </p:spTree>
    <p:extLst>
      <p:ext uri="{BB962C8B-B14F-4D97-AF65-F5344CB8AC3E}">
        <p14:creationId xmlns:p14="http://schemas.microsoft.com/office/powerpoint/2010/main" val="5534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32BF4B02-EEBB-4C9A-93E4-CF57F7E49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Onze aanpak:</a:t>
            </a:r>
          </a:p>
          <a:p>
            <a:pPr lvl="1"/>
            <a:r>
              <a:rPr lang="nl-BE" dirty="0"/>
              <a:t>Overleg pijnkliniek &gt; mogelijke interventies?</a:t>
            </a:r>
          </a:p>
          <a:p>
            <a:pPr lvl="1"/>
            <a:r>
              <a:rPr lang="nl-BE" dirty="0" err="1"/>
              <a:t>Laxativa</a:t>
            </a:r>
            <a:r>
              <a:rPr lang="nl-BE" dirty="0"/>
              <a:t>!</a:t>
            </a:r>
          </a:p>
          <a:p>
            <a:pPr lvl="1"/>
            <a:r>
              <a:rPr lang="nl-BE" dirty="0"/>
              <a:t>Associatie langwerkende </a:t>
            </a:r>
            <a:r>
              <a:rPr lang="nl-BE" dirty="0" err="1"/>
              <a:t>oxycodone</a:t>
            </a:r>
            <a:r>
              <a:rPr lang="nl-BE" dirty="0"/>
              <a:t> naar snelwerkende en </a:t>
            </a:r>
            <a:r>
              <a:rPr lang="nl-BE" dirty="0" err="1"/>
              <a:t>fentanyl</a:t>
            </a:r>
            <a:endParaRPr lang="nl-BE" dirty="0"/>
          </a:p>
          <a:p>
            <a:pPr lvl="1"/>
            <a:r>
              <a:rPr lang="nl-BE" dirty="0"/>
              <a:t>Associatie tricyclisch antidepressivum (</a:t>
            </a:r>
            <a:r>
              <a:rPr lang="nl-BE" dirty="0" err="1"/>
              <a:t>amitryptiline</a:t>
            </a:r>
            <a:r>
              <a:rPr lang="nl-BE" dirty="0"/>
              <a:t>) </a:t>
            </a:r>
          </a:p>
          <a:p>
            <a:pPr lvl="1"/>
            <a:r>
              <a:rPr lang="nl-BE" dirty="0"/>
              <a:t>Immuuntherapie binnen studieprotocol werd gecontinueerd gezien net opgestart en mogelijk later effect. </a:t>
            </a:r>
          </a:p>
          <a:p>
            <a:endParaRPr lang="nl-B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="" id="{4BB52FC0-30D6-4DFA-A439-FF5A3CFD15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rgbClr val="546D2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BE" dirty="0" err="1">
                <a:solidFill>
                  <a:srgbClr val="FF0000"/>
                </a:solidFill>
              </a:rPr>
              <a:t>Yvanka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9842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C69420F-786C-4E9B-BBAE-7D4848424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Verder verloop:</a:t>
            </a:r>
          </a:p>
          <a:p>
            <a:pPr lvl="1"/>
            <a:r>
              <a:rPr lang="nl-BE" dirty="0"/>
              <a:t>Proefblok n. </a:t>
            </a:r>
            <a:r>
              <a:rPr lang="nl-BE" dirty="0" err="1"/>
              <a:t>obturator</a:t>
            </a:r>
            <a:r>
              <a:rPr lang="nl-BE" dirty="0"/>
              <a:t> anterieur en posterieur:</a:t>
            </a:r>
          </a:p>
          <a:p>
            <a:pPr lvl="2"/>
            <a:r>
              <a:rPr lang="nl-BE" dirty="0"/>
              <a:t>Geen effect</a:t>
            </a:r>
          </a:p>
          <a:p>
            <a:pPr lvl="1"/>
            <a:r>
              <a:rPr lang="nl-BE" dirty="0"/>
              <a:t>Opdrijven </a:t>
            </a:r>
            <a:r>
              <a:rPr lang="nl-BE" dirty="0" err="1"/>
              <a:t>amitryptiline</a:t>
            </a:r>
            <a:endParaRPr lang="nl-BE" dirty="0"/>
          </a:p>
          <a:p>
            <a:pPr lvl="2"/>
            <a:r>
              <a:rPr lang="nl-BE" dirty="0"/>
              <a:t>Geen effect</a:t>
            </a:r>
          </a:p>
          <a:p>
            <a:pPr lvl="1"/>
            <a:r>
              <a:rPr lang="nl-BE" dirty="0"/>
              <a:t>Associatie </a:t>
            </a:r>
            <a:r>
              <a:rPr lang="nl-BE" dirty="0" err="1"/>
              <a:t>catapressan</a:t>
            </a:r>
            <a:endParaRPr lang="nl-BE" dirty="0"/>
          </a:p>
          <a:p>
            <a:pPr lvl="2"/>
            <a:r>
              <a:rPr lang="nl-BE" dirty="0"/>
              <a:t>Kortstondig effect</a:t>
            </a:r>
          </a:p>
          <a:p>
            <a:pPr lvl="1"/>
            <a:r>
              <a:rPr lang="nl-BE" dirty="0"/>
              <a:t>Voorstel door pijnkliniek UZA: spinale pijnpomp, infiltratie L2-L3,…</a:t>
            </a:r>
          </a:p>
          <a:p>
            <a:pPr lvl="2"/>
            <a:r>
              <a:rPr lang="nl-BE" dirty="0"/>
              <a:t>Gezien weinig te verwachten benefit en belangrijke weerslag wenst dame dit niet te laten uitvoeren.  </a:t>
            </a:r>
          </a:p>
          <a:p>
            <a:pPr lvl="1"/>
            <a:r>
              <a:rPr lang="nl-BE" dirty="0"/>
              <a:t>Verdere ontreddering</a:t>
            </a:r>
          </a:p>
          <a:p>
            <a:pPr lvl="2"/>
            <a:r>
              <a:rPr lang="nl-BE" dirty="0"/>
              <a:t>Hoge benzodiazepine-usus, insomnia door pijnklachten. 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="" id="{C8513325-1D7D-4E9A-A800-DD5BAD2926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60350"/>
            <a:ext cx="8229600" cy="706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rgbClr val="546D2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BE" dirty="0" err="1">
                <a:solidFill>
                  <a:srgbClr val="FF0000"/>
                </a:solidFill>
              </a:rPr>
              <a:t>Yvanka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7141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97AFEBB-3EBD-4A9C-96F1-CA1BFE4E6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532654"/>
          </a:xfrm>
        </p:spPr>
        <p:txBody>
          <a:bodyPr/>
          <a:lstStyle/>
          <a:p>
            <a:r>
              <a:rPr lang="nl-BE" dirty="0"/>
              <a:t>In tussentijd….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="" id="{BD92E1F1-A9CC-4167-8505-A543404856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rgbClr val="546D2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BE" dirty="0" err="1">
                <a:solidFill>
                  <a:srgbClr val="FF0000"/>
                </a:solidFill>
              </a:rPr>
              <a:t>Yvanka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D5E8F38E-44BF-47EC-8299-6220AFBFE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41" y="2564904"/>
            <a:ext cx="5705517" cy="3443313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xmlns="" id="{C64C8E93-AADD-445E-808C-4E71DA3E2CF2}"/>
              </a:ext>
            </a:extLst>
          </p:cNvPr>
          <p:cNvSpPr/>
          <p:nvPr/>
        </p:nvSpPr>
        <p:spPr>
          <a:xfrm>
            <a:off x="4594530" y="3573016"/>
            <a:ext cx="1296144" cy="15121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362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xmlns="" id="{49B33B2C-70CF-4276-8682-78107094D2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rgbClr val="546D2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BE" dirty="0" err="1">
                <a:solidFill>
                  <a:srgbClr val="FF0000"/>
                </a:solidFill>
              </a:rPr>
              <a:t>Yvanka</a:t>
            </a:r>
            <a:endParaRPr lang="nl-BE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xmlns="" id="{224DE816-0FC4-4D33-ABA0-0F2175FFCC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 lnSpcReduction="10000"/>
          </a:bodyPr>
          <a:lstStyle/>
          <a:p>
            <a:endParaRPr lang="nl-BE" dirty="0"/>
          </a:p>
          <a:p>
            <a:endParaRPr lang="nl-BE" dirty="0"/>
          </a:p>
          <a:p>
            <a:r>
              <a:rPr lang="nl-BE" dirty="0"/>
              <a:t>Diagnose progressieve ziekte onder immuuntherapiestudie</a:t>
            </a:r>
          </a:p>
          <a:p>
            <a:r>
              <a:rPr lang="nl-BE" dirty="0"/>
              <a:t>Palliatieve zorgen op palliatieve eenheid besproken gezien belangrijke pijnklachten, ten stelligste afgehouden door patiënte. </a:t>
            </a:r>
          </a:p>
          <a:p>
            <a:endParaRPr lang="nl-BE" dirty="0"/>
          </a:p>
          <a:p>
            <a:r>
              <a:rPr lang="nl-BE" dirty="0"/>
              <a:t>STOP studiebehandeling, onmiddellijk opstarten corticoïden (</a:t>
            </a:r>
            <a:r>
              <a:rPr lang="nl-BE" dirty="0" err="1"/>
              <a:t>dexamethasone</a:t>
            </a:r>
            <a:r>
              <a:rPr lang="nl-BE" dirty="0"/>
              <a:t>)</a:t>
            </a:r>
          </a:p>
          <a:p>
            <a:pPr lvl="1"/>
            <a:r>
              <a:rPr lang="nl-BE" dirty="0"/>
              <a:t>Spectaculair effect, pijnklachten duidelijk beter, minder noodzaak doorbraakpijnmedicatie, zelfs lichte afbouw </a:t>
            </a:r>
            <a:r>
              <a:rPr lang="nl-BE" dirty="0" err="1"/>
              <a:t>fentanyl</a:t>
            </a:r>
            <a:endParaRPr lang="nl-BE" dirty="0"/>
          </a:p>
          <a:p>
            <a:pPr lvl="1"/>
            <a:endParaRPr lang="nl-BE" dirty="0"/>
          </a:p>
          <a:p>
            <a:r>
              <a:rPr lang="nl-BE" dirty="0"/>
              <a:t>Initieel snel palliatief verloop verwacht (pijnklachten), doch met corticoïden heden in ambulante setting.</a:t>
            </a:r>
          </a:p>
        </p:txBody>
      </p:sp>
    </p:spTree>
    <p:extLst>
      <p:ext uri="{BB962C8B-B14F-4D97-AF65-F5344CB8AC3E}">
        <p14:creationId xmlns:p14="http://schemas.microsoft.com/office/powerpoint/2010/main" val="107070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b="1" dirty="0">
                <a:solidFill>
                  <a:srgbClr val="FF0000"/>
                </a:solidFill>
              </a:rPr>
              <a:t>Mogelijke aanpak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3356992"/>
            <a:ext cx="7992888" cy="2797773"/>
          </a:xfrm>
        </p:spPr>
        <p:txBody>
          <a:bodyPr/>
          <a:lstStyle/>
          <a:p>
            <a:r>
              <a:rPr lang="nl-BE" dirty="0" err="1"/>
              <a:t>Laxativa</a:t>
            </a:r>
            <a:r>
              <a:rPr lang="nl-BE" dirty="0"/>
              <a:t> starten ?</a:t>
            </a:r>
          </a:p>
          <a:p>
            <a:r>
              <a:rPr lang="nl-BE" dirty="0" err="1"/>
              <a:t>Dafalgan</a:t>
            </a:r>
            <a:r>
              <a:rPr lang="nl-BE" dirty="0"/>
              <a:t>® systematisch </a:t>
            </a:r>
            <a:r>
              <a:rPr lang="nl-BE" dirty="0" err="1"/>
              <a:t>associeren</a:t>
            </a:r>
            <a:r>
              <a:rPr lang="nl-BE" dirty="0"/>
              <a:t> 4x/d 1 g</a:t>
            </a:r>
          </a:p>
          <a:p>
            <a:r>
              <a:rPr lang="nl-BE" dirty="0" err="1"/>
              <a:t>Durogesic</a:t>
            </a:r>
            <a:r>
              <a:rPr lang="nl-BE" dirty="0"/>
              <a:t>® 12 </a:t>
            </a:r>
            <a:r>
              <a:rPr lang="nl-BE" dirty="0" err="1"/>
              <a:t>ug</a:t>
            </a:r>
            <a:r>
              <a:rPr lang="nl-BE" dirty="0"/>
              <a:t> TD voorzien naast de Contramal®</a:t>
            </a:r>
          </a:p>
          <a:p>
            <a:r>
              <a:rPr lang="nl-BE" dirty="0" err="1"/>
              <a:t>Durogesic</a:t>
            </a:r>
            <a:r>
              <a:rPr lang="nl-BE" dirty="0"/>
              <a:t>® 25 </a:t>
            </a:r>
            <a:r>
              <a:rPr lang="nl-BE" dirty="0" err="1"/>
              <a:t>ug</a:t>
            </a:r>
            <a:r>
              <a:rPr lang="nl-BE" dirty="0"/>
              <a:t> TD voorzien </a:t>
            </a:r>
            <a:r>
              <a:rPr lang="nl-BE" dirty="0" err="1"/>
              <a:t>ipv</a:t>
            </a:r>
            <a:r>
              <a:rPr lang="nl-BE" dirty="0"/>
              <a:t> Contramal® </a:t>
            </a:r>
          </a:p>
          <a:p>
            <a:r>
              <a:rPr lang="nl-BE" dirty="0" err="1"/>
              <a:t>Oxynorm</a:t>
            </a:r>
            <a:r>
              <a:rPr lang="nl-BE" dirty="0"/>
              <a:t> Instant® voorzien als doorbraak medicatie bij pijn ? 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0754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1979613" y="549275"/>
            <a:ext cx="5867400" cy="914400"/>
          </a:xfrm>
        </p:spPr>
        <p:txBody>
          <a:bodyPr>
            <a:normAutofit/>
          </a:bodyPr>
          <a:lstStyle/>
          <a:p>
            <a:pPr algn="ctr"/>
            <a:r>
              <a:rPr lang="nl-BE" altLang="nl-BE" sz="4000" b="1" dirty="0" err="1">
                <a:solidFill>
                  <a:srgbClr val="FF0000"/>
                </a:solidFill>
              </a:rPr>
              <a:t>Pain</a:t>
            </a:r>
            <a:r>
              <a:rPr lang="nl-BE" altLang="nl-BE" sz="4000" b="1" dirty="0">
                <a:solidFill>
                  <a:srgbClr val="FF0000"/>
                </a:solidFill>
              </a:rPr>
              <a:t> management</a:t>
            </a:r>
          </a:p>
        </p:txBody>
      </p:sp>
      <p:sp>
        <p:nvSpPr>
          <p:cNvPr id="22531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557338"/>
            <a:ext cx="7723187" cy="4467225"/>
          </a:xfrm>
        </p:spPr>
        <p:txBody>
          <a:bodyPr/>
          <a:lstStyle/>
          <a:p>
            <a:r>
              <a:rPr lang="nl-BE" altLang="nl-BE" sz="2800" dirty="0">
                <a:solidFill>
                  <a:schemeClr val="tx1"/>
                </a:solidFill>
              </a:rPr>
              <a:t>Keuze pijn therapie </a:t>
            </a:r>
            <a:r>
              <a:rPr lang="nl-BE" altLang="nl-BE" sz="1800" b="1" dirty="0">
                <a:solidFill>
                  <a:srgbClr val="FF0000"/>
                </a:solidFill>
              </a:rPr>
              <a:t>(</a:t>
            </a:r>
            <a:r>
              <a:rPr lang="nl-BE" altLang="nl-BE" sz="1800" b="1" dirty="0" err="1">
                <a:solidFill>
                  <a:srgbClr val="FF0000"/>
                </a:solidFill>
              </a:rPr>
              <a:t>cfr</a:t>
            </a:r>
            <a:r>
              <a:rPr lang="nl-BE" altLang="nl-BE" sz="1800" b="1" dirty="0">
                <a:solidFill>
                  <a:srgbClr val="FF0000"/>
                </a:solidFill>
              </a:rPr>
              <a:t>. Pijnrichtlijn www.pallialine.be)</a:t>
            </a:r>
          </a:p>
          <a:p>
            <a:pPr lvl="1"/>
            <a:r>
              <a:rPr lang="nl-BE" altLang="nl-BE" sz="1800" dirty="0" err="1">
                <a:solidFill>
                  <a:schemeClr val="tx1"/>
                </a:solidFill>
              </a:rPr>
              <a:t>concomittante</a:t>
            </a:r>
            <a:r>
              <a:rPr lang="nl-BE" altLang="nl-BE" sz="1800" dirty="0">
                <a:solidFill>
                  <a:schemeClr val="tx1"/>
                </a:solidFill>
              </a:rPr>
              <a:t> symptomen : oog voor het geheel van symptomen hebben !</a:t>
            </a:r>
          </a:p>
          <a:p>
            <a:pPr lvl="1"/>
            <a:r>
              <a:rPr lang="nl-BE" altLang="nl-BE" sz="1800" dirty="0">
                <a:solidFill>
                  <a:schemeClr val="tx1"/>
                </a:solidFill>
              </a:rPr>
              <a:t>farmacologisch </a:t>
            </a:r>
          </a:p>
          <a:p>
            <a:pPr lvl="2"/>
            <a:r>
              <a:rPr lang="nl-BE" altLang="nl-BE" sz="1800" dirty="0">
                <a:solidFill>
                  <a:schemeClr val="tx1"/>
                </a:solidFill>
              </a:rPr>
              <a:t>product </a:t>
            </a:r>
          </a:p>
          <a:p>
            <a:pPr lvl="2"/>
            <a:r>
              <a:rPr lang="nl-BE" altLang="nl-BE" sz="1800" dirty="0">
                <a:solidFill>
                  <a:schemeClr val="tx1"/>
                </a:solidFill>
              </a:rPr>
              <a:t>toedieningsweg </a:t>
            </a:r>
          </a:p>
          <a:p>
            <a:pPr lvl="2"/>
            <a:r>
              <a:rPr lang="nl-BE" altLang="nl-BE" sz="1800" dirty="0">
                <a:solidFill>
                  <a:schemeClr val="tx1"/>
                </a:solidFill>
              </a:rPr>
              <a:t>farmaco-economische aspecten </a:t>
            </a:r>
          </a:p>
          <a:p>
            <a:pPr lvl="2"/>
            <a:r>
              <a:rPr lang="nl-BE" altLang="nl-BE" sz="1800" dirty="0">
                <a:solidFill>
                  <a:schemeClr val="tx1"/>
                </a:solidFill>
              </a:rPr>
              <a:t>balans </a:t>
            </a:r>
            <a:r>
              <a:rPr lang="nl-BE" altLang="nl-BE" sz="1800" dirty="0" err="1">
                <a:solidFill>
                  <a:schemeClr val="tx1"/>
                </a:solidFill>
              </a:rPr>
              <a:t>efficaciteit</a:t>
            </a:r>
            <a:r>
              <a:rPr lang="nl-BE" altLang="nl-BE" sz="1800" dirty="0">
                <a:solidFill>
                  <a:schemeClr val="tx1"/>
                </a:solidFill>
              </a:rPr>
              <a:t> – </a:t>
            </a:r>
            <a:r>
              <a:rPr lang="nl-BE" altLang="nl-BE" sz="1800" dirty="0" err="1">
                <a:solidFill>
                  <a:schemeClr val="tx1"/>
                </a:solidFill>
              </a:rPr>
              <a:t>nevenefecten</a:t>
            </a:r>
            <a:endParaRPr lang="nl-BE" altLang="nl-BE" sz="1800" dirty="0">
              <a:solidFill>
                <a:schemeClr val="tx1"/>
              </a:solidFill>
            </a:endParaRPr>
          </a:p>
          <a:p>
            <a:pPr lvl="2"/>
            <a:r>
              <a:rPr lang="nl-BE" altLang="nl-BE" sz="1800" dirty="0" err="1">
                <a:solidFill>
                  <a:schemeClr val="tx1"/>
                </a:solidFill>
              </a:rPr>
              <a:t>opioïd</a:t>
            </a:r>
            <a:r>
              <a:rPr lang="nl-BE" altLang="nl-BE" sz="1800" dirty="0">
                <a:solidFill>
                  <a:schemeClr val="tx1"/>
                </a:solidFill>
              </a:rPr>
              <a:t>-responsief ? </a:t>
            </a:r>
          </a:p>
          <a:p>
            <a:pPr lvl="2"/>
            <a:r>
              <a:rPr lang="nl-BE" altLang="nl-BE" sz="1800" dirty="0" err="1">
                <a:solidFill>
                  <a:schemeClr val="tx1"/>
                </a:solidFill>
              </a:rPr>
              <a:t>opioid</a:t>
            </a:r>
            <a:r>
              <a:rPr lang="nl-BE" altLang="nl-BE" sz="1800" dirty="0">
                <a:solidFill>
                  <a:schemeClr val="tx1"/>
                </a:solidFill>
              </a:rPr>
              <a:t> sparende therapie : adjuvantia</a:t>
            </a:r>
          </a:p>
          <a:p>
            <a:pPr lvl="1"/>
            <a:r>
              <a:rPr lang="nl-BE" altLang="nl-BE" sz="1800" dirty="0" err="1">
                <a:solidFill>
                  <a:schemeClr val="tx1"/>
                </a:solidFill>
              </a:rPr>
              <a:t>interventioneel</a:t>
            </a:r>
            <a:r>
              <a:rPr lang="nl-BE" altLang="nl-BE" sz="1800" dirty="0">
                <a:solidFill>
                  <a:schemeClr val="tx1"/>
                </a:solidFill>
              </a:rPr>
              <a:t>  </a:t>
            </a:r>
          </a:p>
          <a:p>
            <a:pPr lvl="1"/>
            <a:r>
              <a:rPr lang="nl-BE" altLang="nl-BE" sz="1800" dirty="0">
                <a:solidFill>
                  <a:schemeClr val="tx1"/>
                </a:solidFill>
              </a:rPr>
              <a:t>andere methodes : radiotherapie, chemotherapie, kine, chirurgie</a:t>
            </a:r>
          </a:p>
        </p:txBody>
      </p:sp>
      <p:sp>
        <p:nvSpPr>
          <p:cNvPr id="22532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439863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E4428C-55AB-4C44-B815-D178B2FB3256}" type="slidenum">
              <a:rPr lang="nl-NL" altLang="nl-BE" sz="1400">
                <a:solidFill>
                  <a:prstClr val="black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nl-NL" altLang="nl-BE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8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275" y="188913"/>
            <a:ext cx="6264275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nl-NL" altLang="nl-BE" sz="4000" b="1" dirty="0">
                <a:solidFill>
                  <a:srgbClr val="FF0000"/>
                </a:solidFill>
              </a:rPr>
              <a:t>WHO Ladder </a:t>
            </a:r>
          </a:p>
        </p:txBody>
      </p:sp>
      <p:sp>
        <p:nvSpPr>
          <p:cNvPr id="23554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439863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5FF329-EAF7-45FF-AF9A-7F6F714F7D93}" type="slidenum">
              <a:rPr lang="nl-NL" altLang="nl-BE" sz="1400">
                <a:solidFill>
                  <a:prstClr val="black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nl-NL" altLang="nl-BE" sz="1400">
              <a:solidFill>
                <a:prstClr val="black"/>
              </a:solidFill>
            </a:endParaRPr>
          </a:p>
        </p:txBody>
      </p:sp>
      <p:pic>
        <p:nvPicPr>
          <p:cNvPr id="23556" name="Picture 3" descr="pijnN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2" t="2222" r="12918" b="6667"/>
          <a:stretch>
            <a:fillRect/>
          </a:stretch>
        </p:blipFill>
        <p:spPr bwMode="auto">
          <a:xfrm>
            <a:off x="1116013" y="152400"/>
            <a:ext cx="3719512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5257800" y="1752600"/>
            <a:ext cx="3886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nl-NL" altLang="nl-BE" sz="2000" dirty="0">
                <a:solidFill>
                  <a:prstClr val="black"/>
                </a:solidFill>
              </a:rPr>
              <a:t>juiste geneesmiddel</a:t>
            </a:r>
            <a:br>
              <a:rPr lang="nl-NL" altLang="nl-BE" sz="2000" dirty="0">
                <a:solidFill>
                  <a:prstClr val="black"/>
                </a:solidFill>
              </a:rPr>
            </a:br>
            <a:r>
              <a:rPr lang="nl-NL" altLang="nl-BE" sz="2000" dirty="0">
                <a:solidFill>
                  <a:prstClr val="black"/>
                </a:solidFill>
              </a:rPr>
              <a:t>	 ~ type pijn</a:t>
            </a:r>
          </a:p>
          <a:p>
            <a:pPr>
              <a:lnSpc>
                <a:spcPct val="80000"/>
              </a:lnSpc>
              <a:buClr>
                <a:srgbClr val="4F81BD"/>
              </a:buClr>
              <a:buFont typeface="Wingdings" panose="05000000000000000000" pitchFamily="2" charset="2"/>
              <a:buChar char="Ø"/>
            </a:pPr>
            <a:endParaRPr lang="nl-NL" altLang="nl-BE" sz="2000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nl-NL" altLang="nl-BE" sz="2000" dirty="0">
                <a:solidFill>
                  <a:prstClr val="black"/>
                </a:solidFill>
              </a:rPr>
              <a:t>juiste dosering</a:t>
            </a:r>
            <a:br>
              <a:rPr lang="nl-NL" altLang="nl-BE" sz="2000" dirty="0">
                <a:solidFill>
                  <a:prstClr val="black"/>
                </a:solidFill>
              </a:rPr>
            </a:br>
            <a:r>
              <a:rPr lang="nl-NL" altLang="nl-BE" sz="2000" dirty="0">
                <a:solidFill>
                  <a:prstClr val="black"/>
                </a:solidFill>
              </a:rPr>
              <a:t>	 ~ getitreerd</a:t>
            </a:r>
          </a:p>
          <a:p>
            <a:pPr>
              <a:lnSpc>
                <a:spcPct val="80000"/>
              </a:lnSpc>
              <a:buClr>
                <a:srgbClr val="4F81BD"/>
              </a:buClr>
              <a:buFont typeface="Wingdings" panose="05000000000000000000" pitchFamily="2" charset="2"/>
              <a:buChar char="Ø"/>
            </a:pPr>
            <a:endParaRPr lang="nl-NL" altLang="nl-BE" sz="2000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nl-NL" altLang="nl-BE" sz="2000" dirty="0">
                <a:solidFill>
                  <a:prstClr val="black"/>
                </a:solidFill>
              </a:rPr>
              <a:t>juiste tijdsinterval </a:t>
            </a:r>
            <a:br>
              <a:rPr lang="nl-NL" altLang="nl-BE" sz="2000" dirty="0">
                <a:solidFill>
                  <a:prstClr val="black"/>
                </a:solidFill>
              </a:rPr>
            </a:br>
            <a:r>
              <a:rPr lang="nl-NL" altLang="nl-BE" sz="2000" dirty="0">
                <a:solidFill>
                  <a:prstClr val="black"/>
                </a:solidFill>
              </a:rPr>
              <a:t>	~ vaste tijdstippen</a:t>
            </a:r>
          </a:p>
          <a:p>
            <a:pPr>
              <a:lnSpc>
                <a:spcPct val="80000"/>
              </a:lnSpc>
              <a:buClr>
                <a:srgbClr val="4F81BD"/>
              </a:buClr>
              <a:buFont typeface="Wingdings" panose="05000000000000000000" pitchFamily="2" charset="2"/>
              <a:buChar char="Ø"/>
            </a:pPr>
            <a:endParaRPr lang="nl-NL" altLang="nl-BE" sz="2000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nl-NL" altLang="nl-BE" sz="2000" dirty="0">
                <a:solidFill>
                  <a:prstClr val="black"/>
                </a:solidFill>
              </a:rPr>
              <a:t>juiste toedieningswijze </a:t>
            </a:r>
            <a:br>
              <a:rPr lang="nl-NL" altLang="nl-BE" sz="2000" dirty="0">
                <a:solidFill>
                  <a:prstClr val="black"/>
                </a:solidFill>
              </a:rPr>
            </a:br>
            <a:r>
              <a:rPr lang="nl-NL" altLang="nl-BE" sz="2000" dirty="0">
                <a:solidFill>
                  <a:prstClr val="black"/>
                </a:solidFill>
              </a:rPr>
              <a:t>	~ minst belastende weg</a:t>
            </a:r>
          </a:p>
          <a:p>
            <a:pPr>
              <a:lnSpc>
                <a:spcPct val="80000"/>
              </a:lnSpc>
              <a:buClr>
                <a:srgbClr val="4F81BD"/>
              </a:buClr>
              <a:buFont typeface="Wingdings" panose="05000000000000000000" pitchFamily="2" charset="2"/>
              <a:buChar char="Ø"/>
            </a:pPr>
            <a:endParaRPr lang="nl-NL" altLang="nl-BE" sz="2000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nl-NL" altLang="nl-BE" sz="2000" dirty="0">
                <a:solidFill>
                  <a:prstClr val="black"/>
                </a:solidFill>
              </a:rPr>
              <a:t>aandacht voor neveneffecten</a:t>
            </a:r>
          </a:p>
          <a:p>
            <a:pPr>
              <a:lnSpc>
                <a:spcPct val="80000"/>
              </a:lnSpc>
              <a:buClr>
                <a:srgbClr val="4F81BD"/>
              </a:buClr>
              <a:buFont typeface="Wingdings" panose="05000000000000000000" pitchFamily="2" charset="2"/>
              <a:buChar char="Ø"/>
            </a:pPr>
            <a:endParaRPr lang="nl-NL" altLang="nl-BE" sz="2000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nl-NL" altLang="nl-BE" sz="2000" dirty="0">
                <a:solidFill>
                  <a:prstClr val="black"/>
                </a:solidFill>
              </a:rPr>
              <a:t>empathie / luisterend oor</a:t>
            </a:r>
          </a:p>
          <a:p>
            <a:pPr>
              <a:lnSpc>
                <a:spcPct val="80000"/>
              </a:lnSpc>
              <a:buClr>
                <a:srgbClr val="4F81BD"/>
              </a:buClr>
              <a:buFont typeface="Wingdings" panose="05000000000000000000" pitchFamily="2" charset="2"/>
              <a:buChar char="Ø"/>
            </a:pPr>
            <a:endParaRPr lang="nl-NL" altLang="nl-BE" sz="2000" dirty="0">
              <a:solidFill>
                <a:prstClr val="white"/>
              </a:solidFill>
            </a:endParaRPr>
          </a:p>
          <a:p>
            <a:pPr>
              <a:lnSpc>
                <a:spcPct val="80000"/>
              </a:lnSpc>
              <a:buClr>
                <a:srgbClr val="4F81BD"/>
              </a:buClr>
              <a:buFont typeface="Monotype Sorts"/>
              <a:buNone/>
            </a:pPr>
            <a:endParaRPr lang="nl-NL" altLang="nl-BE" sz="2000" dirty="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2335213" y="4987925"/>
            <a:ext cx="2951162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BE" sz="2000" b="1" dirty="0">
                <a:solidFill>
                  <a:srgbClr val="FF0000"/>
                </a:solidFill>
                <a:ea typeface="ＭＳ Ｐゴシック" pitchFamily="-96" charset="-128"/>
              </a:rPr>
              <a:t>Weinig evidentie !!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BE" sz="2000" b="1" dirty="0">
                <a:solidFill>
                  <a:srgbClr val="FF0000"/>
                </a:solidFill>
                <a:ea typeface="ＭＳ Ｐゴシック" pitchFamily="-96" charset="-128"/>
              </a:rPr>
              <a:t>Plaats trap 2 ?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BE" sz="2000" b="1" dirty="0">
                <a:solidFill>
                  <a:srgbClr val="FF0000"/>
                </a:solidFill>
                <a:ea typeface="ＭＳ Ｐゴシック" pitchFamily="-96" charset="-128"/>
              </a:rPr>
              <a:t>Plaats pijnkliniek ?</a:t>
            </a:r>
          </a:p>
        </p:txBody>
      </p:sp>
    </p:spTree>
    <p:extLst>
      <p:ext uri="{BB962C8B-B14F-4D97-AF65-F5344CB8AC3E}">
        <p14:creationId xmlns:p14="http://schemas.microsoft.com/office/powerpoint/2010/main" val="112337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836712"/>
            <a:ext cx="5867400" cy="609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nl-NL" altLang="nl-BE" sz="4000" b="1" dirty="0">
                <a:solidFill>
                  <a:srgbClr val="FF0000"/>
                </a:solidFill>
              </a:rPr>
              <a:t>Morfine opstart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700213"/>
            <a:ext cx="8066087" cy="43957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BE" altLang="nl-BE" sz="2400" dirty="0">
                <a:solidFill>
                  <a:schemeClr val="tx1"/>
                </a:solidFill>
              </a:rPr>
              <a:t>Geen verschil in </a:t>
            </a:r>
            <a:r>
              <a:rPr lang="nl-BE" altLang="nl-BE" sz="2400" dirty="0" err="1">
                <a:solidFill>
                  <a:schemeClr val="tx1"/>
                </a:solidFill>
              </a:rPr>
              <a:t>outcome</a:t>
            </a:r>
            <a:r>
              <a:rPr lang="nl-BE" altLang="nl-BE" sz="2400" dirty="0">
                <a:solidFill>
                  <a:schemeClr val="tx1"/>
                </a:solidFill>
              </a:rPr>
              <a:t> of men start met kortwerkende of ineens met langwerkende </a:t>
            </a:r>
            <a:r>
              <a:rPr lang="nl-BE" altLang="nl-BE" sz="2400" dirty="0" smtClean="0">
                <a:solidFill>
                  <a:schemeClr val="tx1"/>
                </a:solidFill>
              </a:rPr>
              <a:t>morfine</a:t>
            </a:r>
          </a:p>
          <a:p>
            <a:pPr eaLnBrk="1" hangingPunct="1">
              <a:lnSpc>
                <a:spcPct val="90000"/>
              </a:lnSpc>
            </a:pPr>
            <a:r>
              <a:rPr lang="nl-BE" altLang="nl-BE" sz="2400" dirty="0" smtClean="0">
                <a:solidFill>
                  <a:schemeClr val="tx1"/>
                </a:solidFill>
              </a:rPr>
              <a:t>Titreren </a:t>
            </a:r>
            <a:r>
              <a:rPr lang="nl-BE" altLang="nl-BE" sz="2400" dirty="0">
                <a:solidFill>
                  <a:schemeClr val="tx1"/>
                </a:solidFill>
              </a:rPr>
              <a:t>en testen of de pijn ‘</a:t>
            </a:r>
            <a:r>
              <a:rPr lang="nl-BE" altLang="nl-BE" sz="2400" dirty="0" err="1">
                <a:solidFill>
                  <a:schemeClr val="tx1"/>
                </a:solidFill>
              </a:rPr>
              <a:t>opioïd</a:t>
            </a:r>
            <a:r>
              <a:rPr lang="nl-BE" altLang="nl-BE" sz="2400" dirty="0">
                <a:solidFill>
                  <a:schemeClr val="tx1"/>
                </a:solidFill>
              </a:rPr>
              <a:t>-responsief’ is </a:t>
            </a:r>
            <a:endParaRPr lang="nl-BE" altLang="nl-BE" sz="1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nl-NL" altLang="nl-BE" sz="2400" dirty="0">
                <a:solidFill>
                  <a:schemeClr val="tx1"/>
                </a:solidFill>
              </a:rPr>
              <a:t>Titreer in principe altijd opwaarts, op geleide van de benodigde extra-doses</a:t>
            </a:r>
            <a:r>
              <a:rPr lang="nl-BE" altLang="nl-BE" sz="2400" dirty="0">
                <a:solidFill>
                  <a:schemeClr val="tx1"/>
                </a:solidFill>
              </a:rPr>
              <a:t> en op geleide van de klinische situatie</a:t>
            </a:r>
            <a:r>
              <a:rPr lang="nl-NL" altLang="nl-BE" sz="2400" dirty="0">
                <a:solidFill>
                  <a:schemeClr val="tx1"/>
                </a:solidFill>
              </a:rPr>
              <a:t>, meestal met stappen van </a:t>
            </a:r>
            <a:r>
              <a:rPr lang="nl-BE" altLang="nl-BE" sz="2400" dirty="0">
                <a:solidFill>
                  <a:schemeClr val="tx1"/>
                </a:solidFill>
              </a:rPr>
              <a:t>30 - </a:t>
            </a:r>
            <a:r>
              <a:rPr lang="nl-NL" altLang="nl-BE" sz="2400" dirty="0">
                <a:solidFill>
                  <a:schemeClr val="tx1"/>
                </a:solidFill>
              </a:rPr>
              <a:t>50 % </a:t>
            </a:r>
            <a:endParaRPr lang="nl-BE" altLang="nl-BE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nl-NL" altLang="nl-BE" sz="2400" dirty="0">
                <a:solidFill>
                  <a:schemeClr val="tx1"/>
                </a:solidFill>
              </a:rPr>
              <a:t>Titreer in principe nooit neerwaarts, tenzij bij toxiciteit (</a:t>
            </a:r>
            <a:r>
              <a:rPr lang="nl-NL" altLang="nl-BE" sz="2400" dirty="0" err="1">
                <a:solidFill>
                  <a:schemeClr val="tx1"/>
                </a:solidFill>
              </a:rPr>
              <a:t>termina</a:t>
            </a:r>
            <a:r>
              <a:rPr lang="nl-BE" altLang="nl-BE" sz="2400" dirty="0">
                <a:solidFill>
                  <a:schemeClr val="tx1"/>
                </a:solidFill>
              </a:rPr>
              <a:t>al / verminderde nierfunctie</a:t>
            </a:r>
            <a:r>
              <a:rPr lang="nl-NL" altLang="nl-BE" sz="2400" dirty="0">
                <a:solidFill>
                  <a:schemeClr val="tx1"/>
                </a:solidFill>
              </a:rPr>
              <a:t>), </a:t>
            </a:r>
            <a:r>
              <a:rPr lang="nl-BE" altLang="nl-BE" sz="2400" dirty="0">
                <a:solidFill>
                  <a:schemeClr val="tx1"/>
                </a:solidFill>
              </a:rPr>
              <a:t>bij </a:t>
            </a:r>
            <a:r>
              <a:rPr lang="nl-NL" altLang="nl-BE" sz="2400" dirty="0" err="1">
                <a:solidFill>
                  <a:schemeClr val="tx1"/>
                </a:solidFill>
              </a:rPr>
              <a:t>onaanvaard-bare</a:t>
            </a:r>
            <a:r>
              <a:rPr lang="nl-NL" altLang="nl-BE" sz="2400" dirty="0">
                <a:solidFill>
                  <a:schemeClr val="tx1"/>
                </a:solidFill>
              </a:rPr>
              <a:t> bijwerkingen of na toepassing radiotherapie of zenuwblok : 25% per stap / dag</a:t>
            </a:r>
          </a:p>
        </p:txBody>
      </p:sp>
      <p:sp>
        <p:nvSpPr>
          <p:cNvPr id="30722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439863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66238A-B227-4BC5-808B-CC0630870229}" type="slidenum">
              <a:rPr lang="nl-NL" altLang="nl-BE" sz="1400">
                <a:solidFill>
                  <a:prstClr val="black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nl-NL" altLang="nl-BE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7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1403350" y="620713"/>
            <a:ext cx="5867400" cy="914400"/>
          </a:xfrm>
        </p:spPr>
        <p:txBody>
          <a:bodyPr>
            <a:normAutofit/>
          </a:bodyPr>
          <a:lstStyle/>
          <a:p>
            <a:pPr algn="ctr"/>
            <a:r>
              <a:rPr lang="nl-BE" altLang="nl-BE" sz="4000" b="1" dirty="0">
                <a:solidFill>
                  <a:srgbClr val="FF0000"/>
                </a:solidFill>
              </a:rPr>
              <a:t>Hector (4)</a:t>
            </a:r>
          </a:p>
        </p:txBody>
      </p:sp>
      <p:sp>
        <p:nvSpPr>
          <p:cNvPr id="8195" name="Tijdelijke aanduiding voor inhoud 2"/>
          <p:cNvSpPr>
            <a:spLocks noGrp="1"/>
          </p:cNvSpPr>
          <p:nvPr>
            <p:ph idx="1"/>
          </p:nvPr>
        </p:nvSpPr>
        <p:spPr>
          <a:xfrm>
            <a:off x="323850" y="1916112"/>
            <a:ext cx="8712646" cy="3961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altLang="nl-BE" sz="2800" u="sng" dirty="0">
                <a:solidFill>
                  <a:schemeClr val="tx1"/>
                </a:solidFill>
              </a:rPr>
              <a:t>Verdere evolutie</a:t>
            </a:r>
          </a:p>
          <a:p>
            <a:r>
              <a:rPr lang="nl-BE" altLang="nl-BE" sz="2400" dirty="0">
                <a:solidFill>
                  <a:schemeClr val="tx1"/>
                </a:solidFill>
              </a:rPr>
              <a:t>Drie weken nadien </a:t>
            </a:r>
          </a:p>
          <a:p>
            <a:r>
              <a:rPr lang="nl-BE" altLang="nl-BE" sz="2400" dirty="0">
                <a:solidFill>
                  <a:schemeClr val="tx1"/>
                </a:solidFill>
              </a:rPr>
              <a:t>Hector verzwakt verder en wordt bedlegerig, hij slaapt veel</a:t>
            </a:r>
          </a:p>
          <a:p>
            <a:r>
              <a:rPr lang="nl-BE" altLang="nl-BE" sz="2400" dirty="0">
                <a:solidFill>
                  <a:schemeClr val="tx1"/>
                </a:solidFill>
              </a:rPr>
              <a:t>Zijn grootste probleem blijft de abdominale pijn (VAS 7), ondanks de ondertussen reeds fors opgedreven dosis opioïden </a:t>
            </a:r>
          </a:p>
          <a:p>
            <a:pPr lvl="1"/>
            <a:r>
              <a:rPr lang="nl-BE" altLang="nl-BE" sz="2000" dirty="0">
                <a:solidFill>
                  <a:schemeClr val="tx1"/>
                </a:solidFill>
              </a:rPr>
              <a:t>175 µg/uur </a:t>
            </a:r>
            <a:r>
              <a:rPr lang="nl-BE" altLang="nl-BE" sz="2000" dirty="0" err="1">
                <a:solidFill>
                  <a:schemeClr val="tx1"/>
                </a:solidFill>
              </a:rPr>
              <a:t>Durogesic</a:t>
            </a:r>
            <a:r>
              <a:rPr lang="nl-BE" altLang="nl-BE" sz="2000" dirty="0">
                <a:solidFill>
                  <a:schemeClr val="tx1"/>
                </a:solidFill>
              </a:rPr>
              <a:t>® patch TD per 3 dagen</a:t>
            </a:r>
          </a:p>
          <a:p>
            <a:pPr lvl="1"/>
            <a:r>
              <a:rPr lang="nl-BE" altLang="nl-BE" sz="2000" dirty="0">
                <a:solidFill>
                  <a:schemeClr val="tx1"/>
                </a:solidFill>
              </a:rPr>
              <a:t>3 x 30mg MS Direct® PO per dag als doorbraak medicatie</a:t>
            </a:r>
          </a:p>
          <a:p>
            <a:r>
              <a:rPr lang="nl-BE" altLang="nl-BE" sz="2400" dirty="0">
                <a:solidFill>
                  <a:schemeClr val="tx1"/>
                </a:solidFill>
              </a:rPr>
              <a:t>De partner kan het allemaal niet meer </a:t>
            </a:r>
            <a:r>
              <a:rPr lang="nl-BE" altLang="nl-BE" sz="2400" dirty="0" smtClean="0">
                <a:solidFill>
                  <a:schemeClr val="tx1"/>
                </a:solidFill>
              </a:rPr>
              <a:t>aan, ze vertelt dat haar man schrik heeft om te sterven</a:t>
            </a:r>
            <a:endParaRPr lang="nl-BE" altLang="nl-BE" sz="2400" dirty="0">
              <a:solidFill>
                <a:schemeClr val="tx1"/>
              </a:solidFill>
            </a:endParaRPr>
          </a:p>
          <a:p>
            <a:endParaRPr lang="nl-BE" altLang="nl-BE" dirty="0"/>
          </a:p>
        </p:txBody>
      </p:sp>
      <p:sp>
        <p:nvSpPr>
          <p:cNvPr id="8196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439863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8E8C26-CC24-4745-A893-273E505FF7A1}" type="slidenum">
              <a:rPr lang="nl-NL" altLang="nl-BE" sz="140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nl-NL" altLang="nl-BE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theme/theme1.xml><?xml version="1.0" encoding="utf-8"?>
<a:theme xmlns:a="http://schemas.openxmlformats.org/drawingml/2006/main" name="GZ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ZA Ziekenhuizen">
  <a:themeElements>
    <a:clrScheme name="Vlechtwerk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ZA Ziekenhuizen">
  <a:themeElements>
    <a:clrScheme name="Vlechtwerk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GZA Ziekenhuizen">
  <a:themeElements>
    <a:clrScheme name="Vlechtwerk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GZA Ziekenhuizen">
  <a:themeElements>
    <a:clrScheme name="Vlechtwerk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GZA Ziekenhuizen">
  <a:themeElements>
    <a:clrScheme name="Vlechtwerk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GZA Ziekenhuizen">
  <a:themeElements>
    <a:clrScheme name="Vlechtwerk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GZA2</Template>
  <TotalTime>12</TotalTime>
  <Words>2182</Words>
  <Application>Microsoft Office PowerPoint</Application>
  <PresentationFormat>Diavoorstelling (4:3)</PresentationFormat>
  <Paragraphs>373</Paragraphs>
  <Slides>45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8</vt:i4>
      </vt:variant>
      <vt:variant>
        <vt:lpstr>Diatitels</vt:lpstr>
      </vt:variant>
      <vt:variant>
        <vt:i4>45</vt:i4>
      </vt:variant>
    </vt:vector>
  </HeadingPairs>
  <TitlesOfParts>
    <vt:vector size="53" baseType="lpstr">
      <vt:lpstr>GZA</vt:lpstr>
      <vt:lpstr>Aangepast ontwerp</vt:lpstr>
      <vt:lpstr>1_GZA Ziekenhuizen</vt:lpstr>
      <vt:lpstr>GZA Ziekenhuizen</vt:lpstr>
      <vt:lpstr>2_GZA Ziekenhuizen</vt:lpstr>
      <vt:lpstr>3_GZA Ziekenhuizen</vt:lpstr>
      <vt:lpstr>4_GZA Ziekenhuizen</vt:lpstr>
      <vt:lpstr>5_GZA Ziekenhuizen</vt:lpstr>
      <vt:lpstr>Casus 1 Pijn Bridging the gap  Dr. Peter Demeulenaere Palliatieve zorg GZA ziekenhuizen  24 februari 2021</vt:lpstr>
      <vt:lpstr>Hector (1)</vt:lpstr>
      <vt:lpstr>Hector (2)</vt:lpstr>
      <vt:lpstr>Hector (3)</vt:lpstr>
      <vt:lpstr>Mogelijke aanpak </vt:lpstr>
      <vt:lpstr>Pain management</vt:lpstr>
      <vt:lpstr>WHO Ladder </vt:lpstr>
      <vt:lpstr>Morfine opstart</vt:lpstr>
      <vt:lpstr>Hector (4)</vt:lpstr>
      <vt:lpstr>Mogelijke aanpak </vt:lpstr>
      <vt:lpstr>Bijwerkingen opioïden</vt:lpstr>
      <vt:lpstr>Co-analgetica  Opioid sparende therapie</vt:lpstr>
      <vt:lpstr>Hector (5)</vt:lpstr>
      <vt:lpstr>Concept totale pijn</vt:lpstr>
      <vt:lpstr>Opioïdrotatie</vt:lpstr>
      <vt:lpstr>Hector (6)</vt:lpstr>
      <vt:lpstr>Hector (7)</vt:lpstr>
      <vt:lpstr>Hector (8)</vt:lpstr>
      <vt:lpstr>Hector (9)</vt:lpstr>
      <vt:lpstr>Hector (10)</vt:lpstr>
      <vt:lpstr>Mogelijke aanpak </vt:lpstr>
      <vt:lpstr>Hector (11)</vt:lpstr>
      <vt:lpstr>Terugbetaling opioïden</vt:lpstr>
      <vt:lpstr>Kostprijs parenterale opioïden</vt:lpstr>
      <vt:lpstr>Hector (12)</vt:lpstr>
      <vt:lpstr>Bijwerkingen opioïden</vt:lpstr>
      <vt:lpstr>Mogelijke aanpak </vt:lpstr>
      <vt:lpstr>Bronnen</vt:lpstr>
      <vt:lpstr>Casus 2 Pijn Bridging the gap</vt:lpstr>
      <vt:lpstr>Yvanka</vt:lpstr>
      <vt:lpstr>Yvanka</vt:lpstr>
      <vt:lpstr>Yvanka</vt:lpstr>
      <vt:lpstr>Yvanka</vt:lpstr>
      <vt:lpstr>Mogelijke aanpak </vt:lpstr>
      <vt:lpstr>Yvanka</vt:lpstr>
      <vt:lpstr>PowerPoint-presentatie</vt:lpstr>
      <vt:lpstr>PowerPoint-presentatie</vt:lpstr>
      <vt:lpstr>Mogelijke aanpak </vt:lpstr>
      <vt:lpstr>Yvanka</vt:lpstr>
      <vt:lpstr>Yvanka</vt:lpstr>
      <vt:lpstr>Mogelijke aanpak </vt:lpstr>
      <vt:lpstr>Yvanka</vt:lpstr>
      <vt:lpstr>Yvanka</vt:lpstr>
      <vt:lpstr>Yvanka</vt:lpstr>
      <vt:lpstr>Yvanka</vt:lpstr>
    </vt:vector>
  </TitlesOfParts>
  <Company>jk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 D</dc:creator>
  <cp:lastModifiedBy>8V01-C5</cp:lastModifiedBy>
  <cp:revision>71</cp:revision>
  <dcterms:created xsi:type="dcterms:W3CDTF">2009-02-11T08:31:33Z</dcterms:created>
  <dcterms:modified xsi:type="dcterms:W3CDTF">2021-02-23T10:26:19Z</dcterms:modified>
</cp:coreProperties>
</file>